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1" r:id="rId6"/>
    <p:sldId id="262" r:id="rId7"/>
    <p:sldId id="263" r:id="rId8"/>
    <p:sldId id="264" r:id="rId9"/>
    <p:sldId id="265" r:id="rId10"/>
    <p:sldId id="267" r:id="rId11"/>
    <p:sldId id="268" r:id="rId12"/>
    <p:sldId id="266" r:id="rId13"/>
    <p:sldId id="269" r:id="rId14"/>
    <p:sldId id="270" r:id="rId15"/>
    <p:sldId id="271" r:id="rId16"/>
    <p:sldId id="272" r:id="rId17"/>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7206" autoAdjust="0"/>
  </p:normalViewPr>
  <p:slideViewPr>
    <p:cSldViewPr snapToGrid="0">
      <p:cViewPr>
        <p:scale>
          <a:sx n="66" d="100"/>
          <a:sy n="66" d="100"/>
        </p:scale>
        <p:origin x="1330"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3816C5-C534-4F5E-9F59-9A4DA2AD7D89}"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D4833378-8799-4664-9E45-767AF47EFE51}">
      <dgm:prSet custT="1"/>
      <dgm:spPr/>
      <dgm:t>
        <a:bodyPr/>
        <a:lstStyle/>
        <a:p>
          <a:r>
            <a:rPr lang="pt-BR" sz="2000" dirty="0"/>
            <a:t>Acurácia</a:t>
          </a:r>
          <a:endParaRPr lang="en-US" sz="2000" dirty="0"/>
        </a:p>
      </dgm:t>
    </dgm:pt>
    <dgm:pt modelId="{4AADB940-7730-4385-87B7-B5B6C4230D81}" type="parTrans" cxnId="{AC7F10E9-76B9-4521-8DF6-B435BC47F67E}">
      <dgm:prSet/>
      <dgm:spPr/>
      <dgm:t>
        <a:bodyPr/>
        <a:lstStyle/>
        <a:p>
          <a:endParaRPr lang="en-US"/>
        </a:p>
      </dgm:t>
    </dgm:pt>
    <dgm:pt modelId="{BBA833B0-D89A-4FDA-AF74-E1E2FE7BA7FF}" type="sibTrans" cxnId="{AC7F10E9-76B9-4521-8DF6-B435BC47F67E}">
      <dgm:prSet/>
      <dgm:spPr/>
      <dgm:t>
        <a:bodyPr/>
        <a:lstStyle/>
        <a:p>
          <a:endParaRPr lang="en-US"/>
        </a:p>
      </dgm:t>
    </dgm:pt>
    <dgm:pt modelId="{C44A1A96-D691-436E-8788-809AF0AF3B4B}">
      <dgm:prSet custT="1"/>
      <dgm:spPr/>
      <dgm:t>
        <a:bodyPr/>
        <a:lstStyle/>
        <a:p>
          <a:r>
            <a:rPr lang="pt-BR" sz="2000" dirty="0"/>
            <a:t>Precisão</a:t>
          </a:r>
          <a:endParaRPr lang="en-US" sz="2000" dirty="0"/>
        </a:p>
      </dgm:t>
    </dgm:pt>
    <dgm:pt modelId="{C58A6C17-6471-4E3A-9187-95FEE24AB48C}" type="parTrans" cxnId="{2643FEC6-93E4-4EBF-B307-C8CDCA074008}">
      <dgm:prSet/>
      <dgm:spPr/>
      <dgm:t>
        <a:bodyPr/>
        <a:lstStyle/>
        <a:p>
          <a:endParaRPr lang="en-US"/>
        </a:p>
      </dgm:t>
    </dgm:pt>
    <dgm:pt modelId="{8E507F61-1469-4979-8EBD-6347C0CF8EF1}" type="sibTrans" cxnId="{2643FEC6-93E4-4EBF-B307-C8CDCA074008}">
      <dgm:prSet/>
      <dgm:spPr/>
      <dgm:t>
        <a:bodyPr/>
        <a:lstStyle/>
        <a:p>
          <a:endParaRPr lang="en-US"/>
        </a:p>
      </dgm:t>
    </dgm:pt>
    <dgm:pt modelId="{A83B1B3A-397B-4BA7-AD44-E1E8C86C4252}">
      <dgm:prSet custT="1"/>
      <dgm:spPr/>
      <dgm:t>
        <a:bodyPr/>
        <a:lstStyle/>
        <a:p>
          <a:r>
            <a:rPr lang="pt-BR" sz="2000" dirty="0"/>
            <a:t>Recall</a:t>
          </a:r>
          <a:endParaRPr lang="en-US" sz="2000" dirty="0"/>
        </a:p>
      </dgm:t>
    </dgm:pt>
    <dgm:pt modelId="{78315B81-5A1A-41DE-9BEB-8927196225A1}" type="parTrans" cxnId="{F8855DF6-B011-48E0-95C9-4A2D8C240A43}">
      <dgm:prSet/>
      <dgm:spPr/>
      <dgm:t>
        <a:bodyPr/>
        <a:lstStyle/>
        <a:p>
          <a:endParaRPr lang="en-US"/>
        </a:p>
      </dgm:t>
    </dgm:pt>
    <dgm:pt modelId="{A2AFBD5C-6968-401C-9D21-F3CD5A02A78B}" type="sibTrans" cxnId="{F8855DF6-B011-48E0-95C9-4A2D8C240A43}">
      <dgm:prSet/>
      <dgm:spPr/>
      <dgm:t>
        <a:bodyPr/>
        <a:lstStyle/>
        <a:p>
          <a:endParaRPr lang="en-US"/>
        </a:p>
      </dgm:t>
    </dgm:pt>
    <dgm:pt modelId="{0D1A497D-C817-4128-814A-6C0124293C4A}">
      <dgm:prSet custT="1"/>
      <dgm:spPr/>
      <dgm:t>
        <a:bodyPr/>
        <a:lstStyle/>
        <a:p>
          <a:r>
            <a:rPr lang="pt-BR" sz="2000" dirty="0"/>
            <a:t>F1-Score</a:t>
          </a:r>
          <a:endParaRPr lang="en-US" sz="2000" dirty="0"/>
        </a:p>
      </dgm:t>
    </dgm:pt>
    <dgm:pt modelId="{395A2A62-74BD-4E3D-9557-4F913CC6C723}" type="parTrans" cxnId="{0BBEF9A0-C11C-4264-8125-909495986826}">
      <dgm:prSet/>
      <dgm:spPr/>
      <dgm:t>
        <a:bodyPr/>
        <a:lstStyle/>
        <a:p>
          <a:endParaRPr lang="en-US"/>
        </a:p>
      </dgm:t>
    </dgm:pt>
    <dgm:pt modelId="{FA02743D-93E0-4C0B-8809-62841CD5301C}" type="sibTrans" cxnId="{0BBEF9A0-C11C-4264-8125-909495986826}">
      <dgm:prSet/>
      <dgm:spPr/>
      <dgm:t>
        <a:bodyPr/>
        <a:lstStyle/>
        <a:p>
          <a:endParaRPr lang="en-US"/>
        </a:p>
      </dgm:t>
    </dgm:pt>
    <dgm:pt modelId="{315406FF-8B3F-428E-AF33-5E04D45460AA}">
      <dgm:prSet custT="1"/>
      <dgm:spPr/>
      <dgm:t>
        <a:bodyPr/>
        <a:lstStyle/>
        <a:p>
          <a:r>
            <a:rPr lang="pt-BR" sz="2000" dirty="0"/>
            <a:t>MCC</a:t>
          </a:r>
          <a:endParaRPr lang="en-US" sz="2000" dirty="0"/>
        </a:p>
      </dgm:t>
    </dgm:pt>
    <dgm:pt modelId="{8B443FC9-886D-4780-9D80-BA3DFA45E99E}" type="parTrans" cxnId="{D8DD4ACD-0BFE-4EE7-9DAE-7C489095CB39}">
      <dgm:prSet/>
      <dgm:spPr/>
      <dgm:t>
        <a:bodyPr/>
        <a:lstStyle/>
        <a:p>
          <a:endParaRPr lang="en-US"/>
        </a:p>
      </dgm:t>
    </dgm:pt>
    <dgm:pt modelId="{26B218BC-788C-42E7-A343-CD6389526FFB}" type="sibTrans" cxnId="{D8DD4ACD-0BFE-4EE7-9DAE-7C489095CB39}">
      <dgm:prSet/>
      <dgm:spPr/>
      <dgm:t>
        <a:bodyPr/>
        <a:lstStyle/>
        <a:p>
          <a:endParaRPr lang="en-US"/>
        </a:p>
      </dgm:t>
    </dgm:pt>
    <dgm:pt modelId="{19594DFC-7F7B-4F7E-AFA3-47C847F23DEE}">
      <dgm:prSet custT="1"/>
      <dgm:spPr/>
      <dgm:t>
        <a:bodyPr/>
        <a:lstStyle/>
        <a:p>
          <a:r>
            <a:rPr lang="pt-BR" sz="2000" dirty="0"/>
            <a:t>Kappa</a:t>
          </a:r>
          <a:endParaRPr lang="en-US" sz="2000" dirty="0"/>
        </a:p>
      </dgm:t>
    </dgm:pt>
    <dgm:pt modelId="{B205359B-76CC-4E40-9C97-788B7A5F1A90}" type="parTrans" cxnId="{5DB94F8E-456E-4D17-8D6C-FCB5F350618A}">
      <dgm:prSet/>
      <dgm:spPr/>
      <dgm:t>
        <a:bodyPr/>
        <a:lstStyle/>
        <a:p>
          <a:endParaRPr lang="en-US"/>
        </a:p>
      </dgm:t>
    </dgm:pt>
    <dgm:pt modelId="{8E9E5363-EC1A-4C4A-94E0-634999306DC0}" type="sibTrans" cxnId="{5DB94F8E-456E-4D17-8D6C-FCB5F350618A}">
      <dgm:prSet/>
      <dgm:spPr/>
      <dgm:t>
        <a:bodyPr/>
        <a:lstStyle/>
        <a:p>
          <a:endParaRPr lang="en-US"/>
        </a:p>
      </dgm:t>
    </dgm:pt>
    <dgm:pt modelId="{B65EF21E-0AE9-4A1B-BB40-8E29EC5FE4A9}">
      <dgm:prSet custT="1"/>
      <dgm:spPr/>
      <dgm:t>
        <a:bodyPr/>
        <a:lstStyle/>
        <a:p>
          <a:r>
            <a:rPr lang="pt-BR" sz="2000" dirty="0"/>
            <a:t>Matriz de Confusão</a:t>
          </a:r>
          <a:endParaRPr lang="en-US" sz="2000" dirty="0"/>
        </a:p>
      </dgm:t>
    </dgm:pt>
    <dgm:pt modelId="{13CBCAD8-D1A9-45DB-8E08-975787CE1428}" type="parTrans" cxnId="{B14647F4-7204-4F8E-B3C0-BAFEB308E1FA}">
      <dgm:prSet/>
      <dgm:spPr/>
      <dgm:t>
        <a:bodyPr/>
        <a:lstStyle/>
        <a:p>
          <a:endParaRPr lang="en-US"/>
        </a:p>
      </dgm:t>
    </dgm:pt>
    <dgm:pt modelId="{41EA805F-B477-417B-88D6-5DBD4A06EBC5}" type="sibTrans" cxnId="{B14647F4-7204-4F8E-B3C0-BAFEB308E1FA}">
      <dgm:prSet/>
      <dgm:spPr/>
      <dgm:t>
        <a:bodyPr/>
        <a:lstStyle/>
        <a:p>
          <a:endParaRPr lang="en-US"/>
        </a:p>
      </dgm:t>
    </dgm:pt>
    <dgm:pt modelId="{BB7F2820-CFC1-4151-8107-150ED9328A05}">
      <dgm:prSet custT="1"/>
      <dgm:spPr/>
      <dgm:t>
        <a:bodyPr/>
        <a:lstStyle/>
        <a:p>
          <a:r>
            <a:rPr lang="pt-BR" sz="2000" dirty="0"/>
            <a:t>Curvas ROC e AUC</a:t>
          </a:r>
          <a:endParaRPr lang="en-US" sz="2000" dirty="0"/>
        </a:p>
      </dgm:t>
    </dgm:pt>
    <dgm:pt modelId="{2F22FC30-AB01-4893-A5FF-202E213D6761}" type="parTrans" cxnId="{5840255D-12CA-430C-9D2C-26ED4F837800}">
      <dgm:prSet/>
      <dgm:spPr/>
      <dgm:t>
        <a:bodyPr/>
        <a:lstStyle/>
        <a:p>
          <a:endParaRPr lang="en-US"/>
        </a:p>
      </dgm:t>
    </dgm:pt>
    <dgm:pt modelId="{02E50F38-74D0-4E21-B716-32D0F5C165F5}" type="sibTrans" cxnId="{5840255D-12CA-430C-9D2C-26ED4F837800}">
      <dgm:prSet/>
      <dgm:spPr/>
      <dgm:t>
        <a:bodyPr/>
        <a:lstStyle/>
        <a:p>
          <a:endParaRPr lang="en-US"/>
        </a:p>
      </dgm:t>
    </dgm:pt>
    <dgm:pt modelId="{18CF1EC7-621A-4A63-8131-9D20C778AC7C}">
      <dgm:prSet custT="1"/>
      <dgm:spPr/>
      <dgm:t>
        <a:bodyPr/>
        <a:lstStyle/>
        <a:p>
          <a:r>
            <a:rPr lang="pt-BR" sz="2000" dirty="0"/>
            <a:t>Visualização 2D com t-SNE</a:t>
          </a:r>
          <a:endParaRPr lang="en-US" sz="2000" dirty="0"/>
        </a:p>
      </dgm:t>
    </dgm:pt>
    <dgm:pt modelId="{7B0898AE-250C-4694-96E7-49FE55DFFF81}" type="parTrans" cxnId="{79785EFC-9031-42C1-94BF-CD9031DF770D}">
      <dgm:prSet/>
      <dgm:spPr/>
      <dgm:t>
        <a:bodyPr/>
        <a:lstStyle/>
        <a:p>
          <a:endParaRPr lang="en-US"/>
        </a:p>
      </dgm:t>
    </dgm:pt>
    <dgm:pt modelId="{E1141C39-A6E6-440A-8127-371693D0C2FA}" type="sibTrans" cxnId="{79785EFC-9031-42C1-94BF-CD9031DF770D}">
      <dgm:prSet/>
      <dgm:spPr/>
      <dgm:t>
        <a:bodyPr/>
        <a:lstStyle/>
        <a:p>
          <a:endParaRPr lang="en-US"/>
        </a:p>
      </dgm:t>
    </dgm:pt>
    <dgm:pt modelId="{80FE6892-6C8E-4DAC-8287-B9E57BEAFCC2}" type="pres">
      <dgm:prSet presAssocID="{043816C5-C534-4F5E-9F59-9A4DA2AD7D89}" presName="vert0" presStyleCnt="0">
        <dgm:presLayoutVars>
          <dgm:dir/>
          <dgm:animOne val="branch"/>
          <dgm:animLvl val="lvl"/>
        </dgm:presLayoutVars>
      </dgm:prSet>
      <dgm:spPr/>
    </dgm:pt>
    <dgm:pt modelId="{90A57209-C8F2-4D0A-9BE1-72694BC6A40F}" type="pres">
      <dgm:prSet presAssocID="{D4833378-8799-4664-9E45-767AF47EFE51}" presName="thickLine" presStyleLbl="alignNode1" presStyleIdx="0" presStyleCnt="9"/>
      <dgm:spPr/>
    </dgm:pt>
    <dgm:pt modelId="{01E049EA-5E49-46C5-9EEA-DC66018DB2B1}" type="pres">
      <dgm:prSet presAssocID="{D4833378-8799-4664-9E45-767AF47EFE51}" presName="horz1" presStyleCnt="0"/>
      <dgm:spPr/>
    </dgm:pt>
    <dgm:pt modelId="{A413B3EB-1529-402E-8CDC-E1FF3A5E658F}" type="pres">
      <dgm:prSet presAssocID="{D4833378-8799-4664-9E45-767AF47EFE51}" presName="tx1" presStyleLbl="revTx" presStyleIdx="0" presStyleCnt="9"/>
      <dgm:spPr/>
    </dgm:pt>
    <dgm:pt modelId="{3114C9B7-90AD-4171-B376-FF5EEC3A67E5}" type="pres">
      <dgm:prSet presAssocID="{D4833378-8799-4664-9E45-767AF47EFE51}" presName="vert1" presStyleCnt="0"/>
      <dgm:spPr/>
    </dgm:pt>
    <dgm:pt modelId="{9C73B104-51DA-47A7-BF59-7E7F6C1A9683}" type="pres">
      <dgm:prSet presAssocID="{C44A1A96-D691-436E-8788-809AF0AF3B4B}" presName="thickLine" presStyleLbl="alignNode1" presStyleIdx="1" presStyleCnt="9"/>
      <dgm:spPr/>
    </dgm:pt>
    <dgm:pt modelId="{AC8C4167-93FA-442B-8161-26EA43241CDC}" type="pres">
      <dgm:prSet presAssocID="{C44A1A96-D691-436E-8788-809AF0AF3B4B}" presName="horz1" presStyleCnt="0"/>
      <dgm:spPr/>
    </dgm:pt>
    <dgm:pt modelId="{1F321332-9442-4EA3-9DAA-ABACD2577AAF}" type="pres">
      <dgm:prSet presAssocID="{C44A1A96-D691-436E-8788-809AF0AF3B4B}" presName="tx1" presStyleLbl="revTx" presStyleIdx="1" presStyleCnt="9"/>
      <dgm:spPr/>
    </dgm:pt>
    <dgm:pt modelId="{E6C39F8B-52FE-4D6D-B8A7-3CE4E970415E}" type="pres">
      <dgm:prSet presAssocID="{C44A1A96-D691-436E-8788-809AF0AF3B4B}" presName="vert1" presStyleCnt="0"/>
      <dgm:spPr/>
    </dgm:pt>
    <dgm:pt modelId="{BF2F193A-107B-44BB-A503-E72EF2335E20}" type="pres">
      <dgm:prSet presAssocID="{A83B1B3A-397B-4BA7-AD44-E1E8C86C4252}" presName="thickLine" presStyleLbl="alignNode1" presStyleIdx="2" presStyleCnt="9"/>
      <dgm:spPr/>
    </dgm:pt>
    <dgm:pt modelId="{63F91264-2941-4CA5-8BD5-5001F8D60047}" type="pres">
      <dgm:prSet presAssocID="{A83B1B3A-397B-4BA7-AD44-E1E8C86C4252}" presName="horz1" presStyleCnt="0"/>
      <dgm:spPr/>
    </dgm:pt>
    <dgm:pt modelId="{0B83B29D-2923-4F40-9700-F0FA5DBADDC0}" type="pres">
      <dgm:prSet presAssocID="{A83B1B3A-397B-4BA7-AD44-E1E8C86C4252}" presName="tx1" presStyleLbl="revTx" presStyleIdx="2" presStyleCnt="9"/>
      <dgm:spPr/>
    </dgm:pt>
    <dgm:pt modelId="{F78E6832-9724-4B2A-B6FD-E0B199F975CB}" type="pres">
      <dgm:prSet presAssocID="{A83B1B3A-397B-4BA7-AD44-E1E8C86C4252}" presName="vert1" presStyleCnt="0"/>
      <dgm:spPr/>
    </dgm:pt>
    <dgm:pt modelId="{3CA5BFCA-CB5F-43A0-B188-A70CDEC2D8F3}" type="pres">
      <dgm:prSet presAssocID="{0D1A497D-C817-4128-814A-6C0124293C4A}" presName="thickLine" presStyleLbl="alignNode1" presStyleIdx="3" presStyleCnt="9"/>
      <dgm:spPr/>
    </dgm:pt>
    <dgm:pt modelId="{293BF94C-FE70-46DB-8893-10077ED4AA26}" type="pres">
      <dgm:prSet presAssocID="{0D1A497D-C817-4128-814A-6C0124293C4A}" presName="horz1" presStyleCnt="0"/>
      <dgm:spPr/>
    </dgm:pt>
    <dgm:pt modelId="{5D367DCA-F674-44D1-B6EB-4AA230539799}" type="pres">
      <dgm:prSet presAssocID="{0D1A497D-C817-4128-814A-6C0124293C4A}" presName="tx1" presStyleLbl="revTx" presStyleIdx="3" presStyleCnt="9"/>
      <dgm:spPr/>
    </dgm:pt>
    <dgm:pt modelId="{A90DAF22-EC55-427D-8FBC-D9FDEA03DB0B}" type="pres">
      <dgm:prSet presAssocID="{0D1A497D-C817-4128-814A-6C0124293C4A}" presName="vert1" presStyleCnt="0"/>
      <dgm:spPr/>
    </dgm:pt>
    <dgm:pt modelId="{EF30DD85-204A-42FA-8E65-163A7F18605C}" type="pres">
      <dgm:prSet presAssocID="{315406FF-8B3F-428E-AF33-5E04D45460AA}" presName="thickLine" presStyleLbl="alignNode1" presStyleIdx="4" presStyleCnt="9"/>
      <dgm:spPr/>
    </dgm:pt>
    <dgm:pt modelId="{3DAA2711-D5C8-4E4F-9304-0CAC6B259FAD}" type="pres">
      <dgm:prSet presAssocID="{315406FF-8B3F-428E-AF33-5E04D45460AA}" presName="horz1" presStyleCnt="0"/>
      <dgm:spPr/>
    </dgm:pt>
    <dgm:pt modelId="{572AD07D-38A3-4F8D-9CCC-62086958A5C6}" type="pres">
      <dgm:prSet presAssocID="{315406FF-8B3F-428E-AF33-5E04D45460AA}" presName="tx1" presStyleLbl="revTx" presStyleIdx="4" presStyleCnt="9"/>
      <dgm:spPr/>
    </dgm:pt>
    <dgm:pt modelId="{9D67AB81-7AA0-4959-9B00-F4334842F3D8}" type="pres">
      <dgm:prSet presAssocID="{315406FF-8B3F-428E-AF33-5E04D45460AA}" presName="vert1" presStyleCnt="0"/>
      <dgm:spPr/>
    </dgm:pt>
    <dgm:pt modelId="{66E71593-072D-4CFE-A086-1D4FF7D6DB57}" type="pres">
      <dgm:prSet presAssocID="{19594DFC-7F7B-4F7E-AFA3-47C847F23DEE}" presName="thickLine" presStyleLbl="alignNode1" presStyleIdx="5" presStyleCnt="9"/>
      <dgm:spPr/>
    </dgm:pt>
    <dgm:pt modelId="{DA664E5C-50EF-4CB8-BE6E-F9245F56D5AD}" type="pres">
      <dgm:prSet presAssocID="{19594DFC-7F7B-4F7E-AFA3-47C847F23DEE}" presName="horz1" presStyleCnt="0"/>
      <dgm:spPr/>
    </dgm:pt>
    <dgm:pt modelId="{54C19356-6191-43BA-9B0B-0B00C265E9C9}" type="pres">
      <dgm:prSet presAssocID="{19594DFC-7F7B-4F7E-AFA3-47C847F23DEE}" presName="tx1" presStyleLbl="revTx" presStyleIdx="5" presStyleCnt="9"/>
      <dgm:spPr/>
    </dgm:pt>
    <dgm:pt modelId="{E76D4B68-7EF6-4EB2-8E4F-68C1A951A7FC}" type="pres">
      <dgm:prSet presAssocID="{19594DFC-7F7B-4F7E-AFA3-47C847F23DEE}" presName="vert1" presStyleCnt="0"/>
      <dgm:spPr/>
    </dgm:pt>
    <dgm:pt modelId="{B866FFF5-D2D8-4246-9C4D-AE6383372F1B}" type="pres">
      <dgm:prSet presAssocID="{B65EF21E-0AE9-4A1B-BB40-8E29EC5FE4A9}" presName="thickLine" presStyleLbl="alignNode1" presStyleIdx="6" presStyleCnt="9"/>
      <dgm:spPr/>
    </dgm:pt>
    <dgm:pt modelId="{6AA88367-766F-48E9-9356-1E2B7CDE6B56}" type="pres">
      <dgm:prSet presAssocID="{B65EF21E-0AE9-4A1B-BB40-8E29EC5FE4A9}" presName="horz1" presStyleCnt="0"/>
      <dgm:spPr/>
    </dgm:pt>
    <dgm:pt modelId="{DC1A1F64-B293-4412-9743-886FCE94D4EB}" type="pres">
      <dgm:prSet presAssocID="{B65EF21E-0AE9-4A1B-BB40-8E29EC5FE4A9}" presName="tx1" presStyleLbl="revTx" presStyleIdx="6" presStyleCnt="9"/>
      <dgm:spPr/>
    </dgm:pt>
    <dgm:pt modelId="{AF724DA3-5C56-4F03-9DD5-F9B330001412}" type="pres">
      <dgm:prSet presAssocID="{B65EF21E-0AE9-4A1B-BB40-8E29EC5FE4A9}" presName="vert1" presStyleCnt="0"/>
      <dgm:spPr/>
    </dgm:pt>
    <dgm:pt modelId="{2FA36DC8-D78E-4029-81D2-A53362DD24B4}" type="pres">
      <dgm:prSet presAssocID="{BB7F2820-CFC1-4151-8107-150ED9328A05}" presName="thickLine" presStyleLbl="alignNode1" presStyleIdx="7" presStyleCnt="9"/>
      <dgm:spPr/>
    </dgm:pt>
    <dgm:pt modelId="{D5646096-DE10-4B12-8462-481D15C57E68}" type="pres">
      <dgm:prSet presAssocID="{BB7F2820-CFC1-4151-8107-150ED9328A05}" presName="horz1" presStyleCnt="0"/>
      <dgm:spPr/>
    </dgm:pt>
    <dgm:pt modelId="{84B6D7EC-45E8-4C96-9FFE-3F70717463E2}" type="pres">
      <dgm:prSet presAssocID="{BB7F2820-CFC1-4151-8107-150ED9328A05}" presName="tx1" presStyleLbl="revTx" presStyleIdx="7" presStyleCnt="9"/>
      <dgm:spPr/>
    </dgm:pt>
    <dgm:pt modelId="{5668230A-A344-478A-AEE7-A22C5FB43F86}" type="pres">
      <dgm:prSet presAssocID="{BB7F2820-CFC1-4151-8107-150ED9328A05}" presName="vert1" presStyleCnt="0"/>
      <dgm:spPr/>
    </dgm:pt>
    <dgm:pt modelId="{F77722A9-F162-45BF-B5ED-CBCA536A35DF}" type="pres">
      <dgm:prSet presAssocID="{18CF1EC7-621A-4A63-8131-9D20C778AC7C}" presName="thickLine" presStyleLbl="alignNode1" presStyleIdx="8" presStyleCnt="9"/>
      <dgm:spPr/>
    </dgm:pt>
    <dgm:pt modelId="{FBCDFE73-B24A-4331-8DC3-2D356F0EFE80}" type="pres">
      <dgm:prSet presAssocID="{18CF1EC7-621A-4A63-8131-9D20C778AC7C}" presName="horz1" presStyleCnt="0"/>
      <dgm:spPr/>
    </dgm:pt>
    <dgm:pt modelId="{7A719D91-9693-45A9-8EF1-A55BC6BF703B}" type="pres">
      <dgm:prSet presAssocID="{18CF1EC7-621A-4A63-8131-9D20C778AC7C}" presName="tx1" presStyleLbl="revTx" presStyleIdx="8" presStyleCnt="9"/>
      <dgm:spPr/>
    </dgm:pt>
    <dgm:pt modelId="{CCAFCA3F-8659-403A-A4AF-99E75BF7DFC6}" type="pres">
      <dgm:prSet presAssocID="{18CF1EC7-621A-4A63-8131-9D20C778AC7C}" presName="vert1" presStyleCnt="0"/>
      <dgm:spPr/>
    </dgm:pt>
  </dgm:ptLst>
  <dgm:cxnLst>
    <dgm:cxn modelId="{83CD1A23-D566-4FC4-8A2F-649193DEFC36}" type="presOf" srcId="{043816C5-C534-4F5E-9F59-9A4DA2AD7D89}" destId="{80FE6892-6C8E-4DAC-8287-B9E57BEAFCC2}" srcOrd="0" destOrd="0" presId="urn:microsoft.com/office/officeart/2008/layout/LinedList"/>
    <dgm:cxn modelId="{FB6C125D-6A22-487B-BF3D-D303C0C1B42B}" type="presOf" srcId="{B65EF21E-0AE9-4A1B-BB40-8E29EC5FE4A9}" destId="{DC1A1F64-B293-4412-9743-886FCE94D4EB}" srcOrd="0" destOrd="0" presId="urn:microsoft.com/office/officeart/2008/layout/LinedList"/>
    <dgm:cxn modelId="{5840255D-12CA-430C-9D2C-26ED4F837800}" srcId="{043816C5-C534-4F5E-9F59-9A4DA2AD7D89}" destId="{BB7F2820-CFC1-4151-8107-150ED9328A05}" srcOrd="7" destOrd="0" parTransId="{2F22FC30-AB01-4893-A5FF-202E213D6761}" sibTransId="{02E50F38-74D0-4E21-B716-32D0F5C165F5}"/>
    <dgm:cxn modelId="{93F8AD5A-0E1A-441A-889B-2CBAFDE4C96A}" type="presOf" srcId="{C44A1A96-D691-436E-8788-809AF0AF3B4B}" destId="{1F321332-9442-4EA3-9DAA-ABACD2577AAF}" srcOrd="0" destOrd="0" presId="urn:microsoft.com/office/officeart/2008/layout/LinedList"/>
    <dgm:cxn modelId="{3F66898C-5C96-421B-BAC0-E357F54C2E9D}" type="presOf" srcId="{0D1A497D-C817-4128-814A-6C0124293C4A}" destId="{5D367DCA-F674-44D1-B6EB-4AA230539799}" srcOrd="0" destOrd="0" presId="urn:microsoft.com/office/officeart/2008/layout/LinedList"/>
    <dgm:cxn modelId="{5DB94F8E-456E-4D17-8D6C-FCB5F350618A}" srcId="{043816C5-C534-4F5E-9F59-9A4DA2AD7D89}" destId="{19594DFC-7F7B-4F7E-AFA3-47C847F23DEE}" srcOrd="5" destOrd="0" parTransId="{B205359B-76CC-4E40-9C97-788B7A5F1A90}" sibTransId="{8E9E5363-EC1A-4C4A-94E0-634999306DC0}"/>
    <dgm:cxn modelId="{0BBEF9A0-C11C-4264-8125-909495986826}" srcId="{043816C5-C534-4F5E-9F59-9A4DA2AD7D89}" destId="{0D1A497D-C817-4128-814A-6C0124293C4A}" srcOrd="3" destOrd="0" parTransId="{395A2A62-74BD-4E3D-9557-4F913CC6C723}" sibTransId="{FA02743D-93E0-4C0B-8809-62841CD5301C}"/>
    <dgm:cxn modelId="{AFC386A4-492A-41C1-9C72-033F0AAB1E4C}" type="presOf" srcId="{A83B1B3A-397B-4BA7-AD44-E1E8C86C4252}" destId="{0B83B29D-2923-4F40-9700-F0FA5DBADDC0}" srcOrd="0" destOrd="0" presId="urn:microsoft.com/office/officeart/2008/layout/LinedList"/>
    <dgm:cxn modelId="{A7DA02AC-EC16-4365-8920-4EEC36673B40}" type="presOf" srcId="{BB7F2820-CFC1-4151-8107-150ED9328A05}" destId="{84B6D7EC-45E8-4C96-9FFE-3F70717463E2}" srcOrd="0" destOrd="0" presId="urn:microsoft.com/office/officeart/2008/layout/LinedList"/>
    <dgm:cxn modelId="{D3BD4EB8-A3CC-41D4-B9A5-6AB549325155}" type="presOf" srcId="{18CF1EC7-621A-4A63-8131-9D20C778AC7C}" destId="{7A719D91-9693-45A9-8EF1-A55BC6BF703B}" srcOrd="0" destOrd="0" presId="urn:microsoft.com/office/officeart/2008/layout/LinedList"/>
    <dgm:cxn modelId="{A4CC6DBF-6A90-4B32-8B37-7B3229574CA4}" type="presOf" srcId="{19594DFC-7F7B-4F7E-AFA3-47C847F23DEE}" destId="{54C19356-6191-43BA-9B0B-0B00C265E9C9}" srcOrd="0" destOrd="0" presId="urn:microsoft.com/office/officeart/2008/layout/LinedList"/>
    <dgm:cxn modelId="{2643FEC6-93E4-4EBF-B307-C8CDCA074008}" srcId="{043816C5-C534-4F5E-9F59-9A4DA2AD7D89}" destId="{C44A1A96-D691-436E-8788-809AF0AF3B4B}" srcOrd="1" destOrd="0" parTransId="{C58A6C17-6471-4E3A-9187-95FEE24AB48C}" sibTransId="{8E507F61-1469-4979-8EBD-6347C0CF8EF1}"/>
    <dgm:cxn modelId="{D8DD4ACD-0BFE-4EE7-9DAE-7C489095CB39}" srcId="{043816C5-C534-4F5E-9F59-9A4DA2AD7D89}" destId="{315406FF-8B3F-428E-AF33-5E04D45460AA}" srcOrd="4" destOrd="0" parTransId="{8B443FC9-886D-4780-9D80-BA3DFA45E99E}" sibTransId="{26B218BC-788C-42E7-A343-CD6389526FFB}"/>
    <dgm:cxn modelId="{7A907ACD-1356-4BD2-A40B-928D48D1EC2F}" type="presOf" srcId="{D4833378-8799-4664-9E45-767AF47EFE51}" destId="{A413B3EB-1529-402E-8CDC-E1FF3A5E658F}" srcOrd="0" destOrd="0" presId="urn:microsoft.com/office/officeart/2008/layout/LinedList"/>
    <dgm:cxn modelId="{E6B3A1D4-7108-472F-9309-DA51331A1BF8}" type="presOf" srcId="{315406FF-8B3F-428E-AF33-5E04D45460AA}" destId="{572AD07D-38A3-4F8D-9CCC-62086958A5C6}" srcOrd="0" destOrd="0" presId="urn:microsoft.com/office/officeart/2008/layout/LinedList"/>
    <dgm:cxn modelId="{AC7F10E9-76B9-4521-8DF6-B435BC47F67E}" srcId="{043816C5-C534-4F5E-9F59-9A4DA2AD7D89}" destId="{D4833378-8799-4664-9E45-767AF47EFE51}" srcOrd="0" destOrd="0" parTransId="{4AADB940-7730-4385-87B7-B5B6C4230D81}" sibTransId="{BBA833B0-D89A-4FDA-AF74-E1E2FE7BA7FF}"/>
    <dgm:cxn modelId="{B14647F4-7204-4F8E-B3C0-BAFEB308E1FA}" srcId="{043816C5-C534-4F5E-9F59-9A4DA2AD7D89}" destId="{B65EF21E-0AE9-4A1B-BB40-8E29EC5FE4A9}" srcOrd="6" destOrd="0" parTransId="{13CBCAD8-D1A9-45DB-8E08-975787CE1428}" sibTransId="{41EA805F-B477-417B-88D6-5DBD4A06EBC5}"/>
    <dgm:cxn modelId="{F8855DF6-B011-48E0-95C9-4A2D8C240A43}" srcId="{043816C5-C534-4F5E-9F59-9A4DA2AD7D89}" destId="{A83B1B3A-397B-4BA7-AD44-E1E8C86C4252}" srcOrd="2" destOrd="0" parTransId="{78315B81-5A1A-41DE-9BEB-8927196225A1}" sibTransId="{A2AFBD5C-6968-401C-9D21-F3CD5A02A78B}"/>
    <dgm:cxn modelId="{79785EFC-9031-42C1-94BF-CD9031DF770D}" srcId="{043816C5-C534-4F5E-9F59-9A4DA2AD7D89}" destId="{18CF1EC7-621A-4A63-8131-9D20C778AC7C}" srcOrd="8" destOrd="0" parTransId="{7B0898AE-250C-4694-96E7-49FE55DFFF81}" sibTransId="{E1141C39-A6E6-440A-8127-371693D0C2FA}"/>
    <dgm:cxn modelId="{03F349B4-2406-4A71-A820-2902E9A4DDAB}" type="presParOf" srcId="{80FE6892-6C8E-4DAC-8287-B9E57BEAFCC2}" destId="{90A57209-C8F2-4D0A-9BE1-72694BC6A40F}" srcOrd="0" destOrd="0" presId="urn:microsoft.com/office/officeart/2008/layout/LinedList"/>
    <dgm:cxn modelId="{D6C1065A-9FF1-4941-A149-70E061AD2E63}" type="presParOf" srcId="{80FE6892-6C8E-4DAC-8287-B9E57BEAFCC2}" destId="{01E049EA-5E49-46C5-9EEA-DC66018DB2B1}" srcOrd="1" destOrd="0" presId="urn:microsoft.com/office/officeart/2008/layout/LinedList"/>
    <dgm:cxn modelId="{0ADFA1D3-BAE3-4AE5-A0C7-C7922C1C1D12}" type="presParOf" srcId="{01E049EA-5E49-46C5-9EEA-DC66018DB2B1}" destId="{A413B3EB-1529-402E-8CDC-E1FF3A5E658F}" srcOrd="0" destOrd="0" presId="urn:microsoft.com/office/officeart/2008/layout/LinedList"/>
    <dgm:cxn modelId="{9184E0CB-7221-4A65-B913-B415B5E25317}" type="presParOf" srcId="{01E049EA-5E49-46C5-9EEA-DC66018DB2B1}" destId="{3114C9B7-90AD-4171-B376-FF5EEC3A67E5}" srcOrd="1" destOrd="0" presId="urn:microsoft.com/office/officeart/2008/layout/LinedList"/>
    <dgm:cxn modelId="{1081AD6A-BD60-4E68-932D-A6970C9B4588}" type="presParOf" srcId="{80FE6892-6C8E-4DAC-8287-B9E57BEAFCC2}" destId="{9C73B104-51DA-47A7-BF59-7E7F6C1A9683}" srcOrd="2" destOrd="0" presId="urn:microsoft.com/office/officeart/2008/layout/LinedList"/>
    <dgm:cxn modelId="{112C8CC2-6C0B-49CB-B1D1-A1AABF0475C3}" type="presParOf" srcId="{80FE6892-6C8E-4DAC-8287-B9E57BEAFCC2}" destId="{AC8C4167-93FA-442B-8161-26EA43241CDC}" srcOrd="3" destOrd="0" presId="urn:microsoft.com/office/officeart/2008/layout/LinedList"/>
    <dgm:cxn modelId="{50470581-E068-4A60-8575-CCA9FE8DC208}" type="presParOf" srcId="{AC8C4167-93FA-442B-8161-26EA43241CDC}" destId="{1F321332-9442-4EA3-9DAA-ABACD2577AAF}" srcOrd="0" destOrd="0" presId="urn:microsoft.com/office/officeart/2008/layout/LinedList"/>
    <dgm:cxn modelId="{7E5DF009-4535-4651-BC02-BA6585BBF68B}" type="presParOf" srcId="{AC8C4167-93FA-442B-8161-26EA43241CDC}" destId="{E6C39F8B-52FE-4D6D-B8A7-3CE4E970415E}" srcOrd="1" destOrd="0" presId="urn:microsoft.com/office/officeart/2008/layout/LinedList"/>
    <dgm:cxn modelId="{C5DDA131-E0C5-4A9C-AB2B-DA3E79B7E5D5}" type="presParOf" srcId="{80FE6892-6C8E-4DAC-8287-B9E57BEAFCC2}" destId="{BF2F193A-107B-44BB-A503-E72EF2335E20}" srcOrd="4" destOrd="0" presId="urn:microsoft.com/office/officeart/2008/layout/LinedList"/>
    <dgm:cxn modelId="{3642A8FD-F32F-4E40-827B-DF94B8FCF9A6}" type="presParOf" srcId="{80FE6892-6C8E-4DAC-8287-B9E57BEAFCC2}" destId="{63F91264-2941-4CA5-8BD5-5001F8D60047}" srcOrd="5" destOrd="0" presId="urn:microsoft.com/office/officeart/2008/layout/LinedList"/>
    <dgm:cxn modelId="{4ED5D0CE-42D1-4648-8C41-08CE26FE2833}" type="presParOf" srcId="{63F91264-2941-4CA5-8BD5-5001F8D60047}" destId="{0B83B29D-2923-4F40-9700-F0FA5DBADDC0}" srcOrd="0" destOrd="0" presId="urn:microsoft.com/office/officeart/2008/layout/LinedList"/>
    <dgm:cxn modelId="{1B8FE408-AD3D-4F70-9958-738D3C2C5299}" type="presParOf" srcId="{63F91264-2941-4CA5-8BD5-5001F8D60047}" destId="{F78E6832-9724-4B2A-B6FD-E0B199F975CB}" srcOrd="1" destOrd="0" presId="urn:microsoft.com/office/officeart/2008/layout/LinedList"/>
    <dgm:cxn modelId="{BBB1B315-1493-4E05-9F62-7335242235BA}" type="presParOf" srcId="{80FE6892-6C8E-4DAC-8287-B9E57BEAFCC2}" destId="{3CA5BFCA-CB5F-43A0-B188-A70CDEC2D8F3}" srcOrd="6" destOrd="0" presId="urn:microsoft.com/office/officeart/2008/layout/LinedList"/>
    <dgm:cxn modelId="{07AFCABD-CC9D-4099-AA0E-A7459A94F3A0}" type="presParOf" srcId="{80FE6892-6C8E-4DAC-8287-B9E57BEAFCC2}" destId="{293BF94C-FE70-46DB-8893-10077ED4AA26}" srcOrd="7" destOrd="0" presId="urn:microsoft.com/office/officeart/2008/layout/LinedList"/>
    <dgm:cxn modelId="{236F6626-1F1B-4B4A-9687-608210937371}" type="presParOf" srcId="{293BF94C-FE70-46DB-8893-10077ED4AA26}" destId="{5D367DCA-F674-44D1-B6EB-4AA230539799}" srcOrd="0" destOrd="0" presId="urn:microsoft.com/office/officeart/2008/layout/LinedList"/>
    <dgm:cxn modelId="{A53EB38B-EAA3-4452-BF92-2D3A257D1741}" type="presParOf" srcId="{293BF94C-FE70-46DB-8893-10077ED4AA26}" destId="{A90DAF22-EC55-427D-8FBC-D9FDEA03DB0B}" srcOrd="1" destOrd="0" presId="urn:microsoft.com/office/officeart/2008/layout/LinedList"/>
    <dgm:cxn modelId="{4AB5C19A-183A-4DB2-AD7A-92112AF6C588}" type="presParOf" srcId="{80FE6892-6C8E-4DAC-8287-B9E57BEAFCC2}" destId="{EF30DD85-204A-42FA-8E65-163A7F18605C}" srcOrd="8" destOrd="0" presId="urn:microsoft.com/office/officeart/2008/layout/LinedList"/>
    <dgm:cxn modelId="{F73A9FAF-7D37-4CB9-97A3-77E5F955FD20}" type="presParOf" srcId="{80FE6892-6C8E-4DAC-8287-B9E57BEAFCC2}" destId="{3DAA2711-D5C8-4E4F-9304-0CAC6B259FAD}" srcOrd="9" destOrd="0" presId="urn:microsoft.com/office/officeart/2008/layout/LinedList"/>
    <dgm:cxn modelId="{B58B2C17-242B-41F7-ABD8-5CEB9EBA8342}" type="presParOf" srcId="{3DAA2711-D5C8-4E4F-9304-0CAC6B259FAD}" destId="{572AD07D-38A3-4F8D-9CCC-62086958A5C6}" srcOrd="0" destOrd="0" presId="urn:microsoft.com/office/officeart/2008/layout/LinedList"/>
    <dgm:cxn modelId="{7D829E90-D3CF-4149-9504-83FB4B9AEEA9}" type="presParOf" srcId="{3DAA2711-D5C8-4E4F-9304-0CAC6B259FAD}" destId="{9D67AB81-7AA0-4959-9B00-F4334842F3D8}" srcOrd="1" destOrd="0" presId="urn:microsoft.com/office/officeart/2008/layout/LinedList"/>
    <dgm:cxn modelId="{5FEEC42B-BE0C-4CCF-A00E-5956571A734D}" type="presParOf" srcId="{80FE6892-6C8E-4DAC-8287-B9E57BEAFCC2}" destId="{66E71593-072D-4CFE-A086-1D4FF7D6DB57}" srcOrd="10" destOrd="0" presId="urn:microsoft.com/office/officeart/2008/layout/LinedList"/>
    <dgm:cxn modelId="{529B4BFC-4D38-48FD-A985-7D78B5451DE1}" type="presParOf" srcId="{80FE6892-6C8E-4DAC-8287-B9E57BEAFCC2}" destId="{DA664E5C-50EF-4CB8-BE6E-F9245F56D5AD}" srcOrd="11" destOrd="0" presId="urn:microsoft.com/office/officeart/2008/layout/LinedList"/>
    <dgm:cxn modelId="{E64588D3-74FB-43E8-A21C-D19E3C235EAC}" type="presParOf" srcId="{DA664E5C-50EF-4CB8-BE6E-F9245F56D5AD}" destId="{54C19356-6191-43BA-9B0B-0B00C265E9C9}" srcOrd="0" destOrd="0" presId="urn:microsoft.com/office/officeart/2008/layout/LinedList"/>
    <dgm:cxn modelId="{48EF4F92-B8B2-4F0A-AB81-59F4DAB34F4E}" type="presParOf" srcId="{DA664E5C-50EF-4CB8-BE6E-F9245F56D5AD}" destId="{E76D4B68-7EF6-4EB2-8E4F-68C1A951A7FC}" srcOrd="1" destOrd="0" presId="urn:microsoft.com/office/officeart/2008/layout/LinedList"/>
    <dgm:cxn modelId="{002EB7F2-11CA-4EA3-A03F-A0A0E81176F3}" type="presParOf" srcId="{80FE6892-6C8E-4DAC-8287-B9E57BEAFCC2}" destId="{B866FFF5-D2D8-4246-9C4D-AE6383372F1B}" srcOrd="12" destOrd="0" presId="urn:microsoft.com/office/officeart/2008/layout/LinedList"/>
    <dgm:cxn modelId="{C3AE6C1F-52DC-4DC9-A4E5-91C34C39F38C}" type="presParOf" srcId="{80FE6892-6C8E-4DAC-8287-B9E57BEAFCC2}" destId="{6AA88367-766F-48E9-9356-1E2B7CDE6B56}" srcOrd="13" destOrd="0" presId="urn:microsoft.com/office/officeart/2008/layout/LinedList"/>
    <dgm:cxn modelId="{0F06FE1C-5123-4BBE-A9DD-C378931279AA}" type="presParOf" srcId="{6AA88367-766F-48E9-9356-1E2B7CDE6B56}" destId="{DC1A1F64-B293-4412-9743-886FCE94D4EB}" srcOrd="0" destOrd="0" presId="urn:microsoft.com/office/officeart/2008/layout/LinedList"/>
    <dgm:cxn modelId="{3BC15C5E-A5F2-456D-94C4-202739BA2C89}" type="presParOf" srcId="{6AA88367-766F-48E9-9356-1E2B7CDE6B56}" destId="{AF724DA3-5C56-4F03-9DD5-F9B330001412}" srcOrd="1" destOrd="0" presId="urn:microsoft.com/office/officeart/2008/layout/LinedList"/>
    <dgm:cxn modelId="{78FDB818-AB99-463C-9F8C-96B5A461D7D9}" type="presParOf" srcId="{80FE6892-6C8E-4DAC-8287-B9E57BEAFCC2}" destId="{2FA36DC8-D78E-4029-81D2-A53362DD24B4}" srcOrd="14" destOrd="0" presId="urn:microsoft.com/office/officeart/2008/layout/LinedList"/>
    <dgm:cxn modelId="{1642215C-C1ED-4BBE-B616-2FAA6FBB4590}" type="presParOf" srcId="{80FE6892-6C8E-4DAC-8287-B9E57BEAFCC2}" destId="{D5646096-DE10-4B12-8462-481D15C57E68}" srcOrd="15" destOrd="0" presId="urn:microsoft.com/office/officeart/2008/layout/LinedList"/>
    <dgm:cxn modelId="{6FBA28A8-20D0-46E9-9EAB-A56F169FFE3D}" type="presParOf" srcId="{D5646096-DE10-4B12-8462-481D15C57E68}" destId="{84B6D7EC-45E8-4C96-9FFE-3F70717463E2}" srcOrd="0" destOrd="0" presId="urn:microsoft.com/office/officeart/2008/layout/LinedList"/>
    <dgm:cxn modelId="{E9E632C8-D18C-4DFB-B680-67583D1F9392}" type="presParOf" srcId="{D5646096-DE10-4B12-8462-481D15C57E68}" destId="{5668230A-A344-478A-AEE7-A22C5FB43F86}" srcOrd="1" destOrd="0" presId="urn:microsoft.com/office/officeart/2008/layout/LinedList"/>
    <dgm:cxn modelId="{CA4D475F-3C5B-42D9-96E9-BB43FC940020}" type="presParOf" srcId="{80FE6892-6C8E-4DAC-8287-B9E57BEAFCC2}" destId="{F77722A9-F162-45BF-B5ED-CBCA536A35DF}" srcOrd="16" destOrd="0" presId="urn:microsoft.com/office/officeart/2008/layout/LinedList"/>
    <dgm:cxn modelId="{97F05820-E0D1-402B-A5C5-E1E499F3100A}" type="presParOf" srcId="{80FE6892-6C8E-4DAC-8287-B9E57BEAFCC2}" destId="{FBCDFE73-B24A-4331-8DC3-2D356F0EFE80}" srcOrd="17" destOrd="0" presId="urn:microsoft.com/office/officeart/2008/layout/LinedList"/>
    <dgm:cxn modelId="{69283DAA-C54F-4025-8F6C-94304A0C69D8}" type="presParOf" srcId="{FBCDFE73-B24A-4331-8DC3-2D356F0EFE80}" destId="{7A719D91-9693-45A9-8EF1-A55BC6BF703B}" srcOrd="0" destOrd="0" presId="urn:microsoft.com/office/officeart/2008/layout/LinedList"/>
    <dgm:cxn modelId="{7BE80E00-5C1A-4DE3-96D0-AF95BE1BC3CC}" type="presParOf" srcId="{FBCDFE73-B24A-4331-8DC3-2D356F0EFE80}" destId="{CCAFCA3F-8659-403A-A4AF-99E75BF7DFC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A57209-C8F2-4D0A-9BE1-72694BC6A40F}">
      <dsp:nvSpPr>
        <dsp:cNvPr id="0" name=""/>
        <dsp:cNvSpPr/>
      </dsp:nvSpPr>
      <dsp:spPr>
        <a:xfrm>
          <a:off x="0" y="609"/>
          <a:ext cx="4559265"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13B3EB-1529-402E-8CDC-E1FF3A5E658F}">
      <dsp:nvSpPr>
        <dsp:cNvPr id="0" name=""/>
        <dsp:cNvSpPr/>
      </dsp:nvSpPr>
      <dsp:spPr>
        <a:xfrm>
          <a:off x="0" y="609"/>
          <a:ext cx="4559265" cy="5550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pt-BR" sz="2000" kern="1200" dirty="0"/>
            <a:t>Acurácia</a:t>
          </a:r>
          <a:endParaRPr lang="en-US" sz="2000" kern="1200" dirty="0"/>
        </a:p>
      </dsp:txBody>
      <dsp:txXfrm>
        <a:off x="0" y="609"/>
        <a:ext cx="4559265" cy="555001"/>
      </dsp:txXfrm>
    </dsp:sp>
    <dsp:sp modelId="{9C73B104-51DA-47A7-BF59-7E7F6C1A9683}">
      <dsp:nvSpPr>
        <dsp:cNvPr id="0" name=""/>
        <dsp:cNvSpPr/>
      </dsp:nvSpPr>
      <dsp:spPr>
        <a:xfrm>
          <a:off x="0" y="555611"/>
          <a:ext cx="4559265"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F321332-9442-4EA3-9DAA-ABACD2577AAF}">
      <dsp:nvSpPr>
        <dsp:cNvPr id="0" name=""/>
        <dsp:cNvSpPr/>
      </dsp:nvSpPr>
      <dsp:spPr>
        <a:xfrm>
          <a:off x="0" y="555611"/>
          <a:ext cx="4559265" cy="5550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pt-BR" sz="2000" kern="1200" dirty="0"/>
            <a:t>Precisão</a:t>
          </a:r>
          <a:endParaRPr lang="en-US" sz="2000" kern="1200" dirty="0"/>
        </a:p>
      </dsp:txBody>
      <dsp:txXfrm>
        <a:off x="0" y="555611"/>
        <a:ext cx="4559265" cy="555001"/>
      </dsp:txXfrm>
    </dsp:sp>
    <dsp:sp modelId="{BF2F193A-107B-44BB-A503-E72EF2335E20}">
      <dsp:nvSpPr>
        <dsp:cNvPr id="0" name=""/>
        <dsp:cNvSpPr/>
      </dsp:nvSpPr>
      <dsp:spPr>
        <a:xfrm>
          <a:off x="0" y="1110613"/>
          <a:ext cx="4559265"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B83B29D-2923-4F40-9700-F0FA5DBADDC0}">
      <dsp:nvSpPr>
        <dsp:cNvPr id="0" name=""/>
        <dsp:cNvSpPr/>
      </dsp:nvSpPr>
      <dsp:spPr>
        <a:xfrm>
          <a:off x="0" y="1110613"/>
          <a:ext cx="4559265" cy="5550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pt-BR" sz="2000" kern="1200" dirty="0"/>
            <a:t>Recall</a:t>
          </a:r>
          <a:endParaRPr lang="en-US" sz="2000" kern="1200" dirty="0"/>
        </a:p>
      </dsp:txBody>
      <dsp:txXfrm>
        <a:off x="0" y="1110613"/>
        <a:ext cx="4559265" cy="555001"/>
      </dsp:txXfrm>
    </dsp:sp>
    <dsp:sp modelId="{3CA5BFCA-CB5F-43A0-B188-A70CDEC2D8F3}">
      <dsp:nvSpPr>
        <dsp:cNvPr id="0" name=""/>
        <dsp:cNvSpPr/>
      </dsp:nvSpPr>
      <dsp:spPr>
        <a:xfrm>
          <a:off x="0" y="1665615"/>
          <a:ext cx="4559265"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367DCA-F674-44D1-B6EB-4AA230539799}">
      <dsp:nvSpPr>
        <dsp:cNvPr id="0" name=""/>
        <dsp:cNvSpPr/>
      </dsp:nvSpPr>
      <dsp:spPr>
        <a:xfrm>
          <a:off x="0" y="1665615"/>
          <a:ext cx="4559265" cy="5550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pt-BR" sz="2000" kern="1200" dirty="0"/>
            <a:t>F1-Score</a:t>
          </a:r>
          <a:endParaRPr lang="en-US" sz="2000" kern="1200" dirty="0"/>
        </a:p>
      </dsp:txBody>
      <dsp:txXfrm>
        <a:off x="0" y="1665615"/>
        <a:ext cx="4559265" cy="555001"/>
      </dsp:txXfrm>
    </dsp:sp>
    <dsp:sp modelId="{EF30DD85-204A-42FA-8E65-163A7F18605C}">
      <dsp:nvSpPr>
        <dsp:cNvPr id="0" name=""/>
        <dsp:cNvSpPr/>
      </dsp:nvSpPr>
      <dsp:spPr>
        <a:xfrm>
          <a:off x="0" y="2220617"/>
          <a:ext cx="4559265"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72AD07D-38A3-4F8D-9CCC-62086958A5C6}">
      <dsp:nvSpPr>
        <dsp:cNvPr id="0" name=""/>
        <dsp:cNvSpPr/>
      </dsp:nvSpPr>
      <dsp:spPr>
        <a:xfrm>
          <a:off x="0" y="2220617"/>
          <a:ext cx="4559265" cy="5550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pt-BR" sz="2000" kern="1200" dirty="0"/>
            <a:t>MCC</a:t>
          </a:r>
          <a:endParaRPr lang="en-US" sz="2000" kern="1200" dirty="0"/>
        </a:p>
      </dsp:txBody>
      <dsp:txXfrm>
        <a:off x="0" y="2220617"/>
        <a:ext cx="4559265" cy="555001"/>
      </dsp:txXfrm>
    </dsp:sp>
    <dsp:sp modelId="{66E71593-072D-4CFE-A086-1D4FF7D6DB57}">
      <dsp:nvSpPr>
        <dsp:cNvPr id="0" name=""/>
        <dsp:cNvSpPr/>
      </dsp:nvSpPr>
      <dsp:spPr>
        <a:xfrm>
          <a:off x="0" y="2775618"/>
          <a:ext cx="4559265"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C19356-6191-43BA-9B0B-0B00C265E9C9}">
      <dsp:nvSpPr>
        <dsp:cNvPr id="0" name=""/>
        <dsp:cNvSpPr/>
      </dsp:nvSpPr>
      <dsp:spPr>
        <a:xfrm>
          <a:off x="0" y="2775618"/>
          <a:ext cx="4559265" cy="5550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pt-BR" sz="2000" kern="1200" dirty="0"/>
            <a:t>Kappa</a:t>
          </a:r>
          <a:endParaRPr lang="en-US" sz="2000" kern="1200" dirty="0"/>
        </a:p>
      </dsp:txBody>
      <dsp:txXfrm>
        <a:off x="0" y="2775618"/>
        <a:ext cx="4559265" cy="555001"/>
      </dsp:txXfrm>
    </dsp:sp>
    <dsp:sp modelId="{B866FFF5-D2D8-4246-9C4D-AE6383372F1B}">
      <dsp:nvSpPr>
        <dsp:cNvPr id="0" name=""/>
        <dsp:cNvSpPr/>
      </dsp:nvSpPr>
      <dsp:spPr>
        <a:xfrm>
          <a:off x="0" y="3330620"/>
          <a:ext cx="4559265"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1A1F64-B293-4412-9743-886FCE94D4EB}">
      <dsp:nvSpPr>
        <dsp:cNvPr id="0" name=""/>
        <dsp:cNvSpPr/>
      </dsp:nvSpPr>
      <dsp:spPr>
        <a:xfrm>
          <a:off x="0" y="3330620"/>
          <a:ext cx="4559265" cy="5550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pt-BR" sz="2000" kern="1200" dirty="0"/>
            <a:t>Matriz de Confusão</a:t>
          </a:r>
          <a:endParaRPr lang="en-US" sz="2000" kern="1200" dirty="0"/>
        </a:p>
      </dsp:txBody>
      <dsp:txXfrm>
        <a:off x="0" y="3330620"/>
        <a:ext cx="4559265" cy="555001"/>
      </dsp:txXfrm>
    </dsp:sp>
    <dsp:sp modelId="{2FA36DC8-D78E-4029-81D2-A53362DD24B4}">
      <dsp:nvSpPr>
        <dsp:cNvPr id="0" name=""/>
        <dsp:cNvSpPr/>
      </dsp:nvSpPr>
      <dsp:spPr>
        <a:xfrm>
          <a:off x="0" y="3885622"/>
          <a:ext cx="4559265"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4B6D7EC-45E8-4C96-9FFE-3F70717463E2}">
      <dsp:nvSpPr>
        <dsp:cNvPr id="0" name=""/>
        <dsp:cNvSpPr/>
      </dsp:nvSpPr>
      <dsp:spPr>
        <a:xfrm>
          <a:off x="0" y="3885622"/>
          <a:ext cx="4559265" cy="5550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pt-BR" sz="2000" kern="1200" dirty="0"/>
            <a:t>Curvas ROC e AUC</a:t>
          </a:r>
          <a:endParaRPr lang="en-US" sz="2000" kern="1200" dirty="0"/>
        </a:p>
      </dsp:txBody>
      <dsp:txXfrm>
        <a:off x="0" y="3885622"/>
        <a:ext cx="4559265" cy="555001"/>
      </dsp:txXfrm>
    </dsp:sp>
    <dsp:sp modelId="{F77722A9-F162-45BF-B5ED-CBCA536A35DF}">
      <dsp:nvSpPr>
        <dsp:cNvPr id="0" name=""/>
        <dsp:cNvSpPr/>
      </dsp:nvSpPr>
      <dsp:spPr>
        <a:xfrm>
          <a:off x="0" y="4440624"/>
          <a:ext cx="4559265"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719D91-9693-45A9-8EF1-A55BC6BF703B}">
      <dsp:nvSpPr>
        <dsp:cNvPr id="0" name=""/>
        <dsp:cNvSpPr/>
      </dsp:nvSpPr>
      <dsp:spPr>
        <a:xfrm>
          <a:off x="0" y="4440624"/>
          <a:ext cx="4559265" cy="5550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pt-BR" sz="2000" kern="1200" dirty="0"/>
            <a:t>Visualização 2D com t-SNE</a:t>
          </a:r>
          <a:endParaRPr lang="en-US" sz="2000" kern="1200" dirty="0"/>
        </a:p>
      </dsp:txBody>
      <dsp:txXfrm>
        <a:off x="0" y="4440624"/>
        <a:ext cx="4559265" cy="55500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CC3DA6-72DB-43F9-BF3C-8726C57AB167}" type="datetimeFigureOut">
              <a:rPr lang="pt-BR" smtClean="0"/>
              <a:t>26/11/2025</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3CE2C4-860D-4AAD-A82D-F444DC9D5820}" type="slidenum">
              <a:rPr lang="pt-BR" smtClean="0"/>
              <a:t>‹nº›</a:t>
            </a:fld>
            <a:endParaRPr lang="pt-BR"/>
          </a:p>
        </p:txBody>
      </p:sp>
    </p:spTree>
    <p:extLst>
      <p:ext uri="{BB962C8B-B14F-4D97-AF65-F5344CB8AC3E}">
        <p14:creationId xmlns:p14="http://schemas.microsoft.com/office/powerpoint/2010/main" val="321020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Bom dia a todos, meu nome é João vou apresentar o trabalho desenvolvido para a matéria de Aplicações de IA e CD na área da saúde</a:t>
            </a:r>
          </a:p>
          <a:p>
            <a:r>
              <a:rPr lang="pt-BR" dirty="0"/>
              <a:t>Meu trabalho constitui no desenvolvimento de um sistema para detecção e diagnóstico automático de tumores cerebrais a partir da análise de imagens de ressonância magnética por meio da utilização de técnicas de </a:t>
            </a:r>
            <a:r>
              <a:rPr lang="pt-BR" dirty="0" err="1"/>
              <a:t>deep</a:t>
            </a:r>
            <a:r>
              <a:rPr lang="pt-BR" dirty="0"/>
              <a:t>-learning e aprendizado de máquina</a:t>
            </a:r>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1</a:t>
            </a:fld>
            <a:endParaRPr lang="pt-BR"/>
          </a:p>
        </p:txBody>
      </p:sp>
    </p:spTree>
    <p:extLst>
      <p:ext uri="{BB962C8B-B14F-4D97-AF65-F5344CB8AC3E}">
        <p14:creationId xmlns:p14="http://schemas.microsoft.com/office/powerpoint/2010/main" val="37106281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Visando aumentar a estabilidade do modelo e continuar com a redução do risco de </a:t>
            </a:r>
            <a:r>
              <a:rPr lang="pt-BR" dirty="0" err="1"/>
              <a:t>overfitting</a:t>
            </a:r>
            <a:r>
              <a:rPr lang="pt-BR" dirty="0"/>
              <a:t>, também foram empregados outros dois mecanismos de controle sob o treinamento:</a:t>
            </a:r>
          </a:p>
          <a:p>
            <a:endParaRPr lang="pt-BR" dirty="0"/>
          </a:p>
          <a:p>
            <a:pPr marL="0" indent="0">
              <a:buFontTx/>
              <a:buNone/>
            </a:pPr>
            <a:r>
              <a:rPr lang="pt-BR" dirty="0"/>
              <a:t>O primeiro deles foi o Early </a:t>
            </a:r>
            <a:r>
              <a:rPr lang="pt-BR" dirty="0" err="1"/>
              <a:t>Stopping</a:t>
            </a:r>
            <a:r>
              <a:rPr lang="pt-BR" dirty="0"/>
              <a:t>, mecanismo responsável por monitorar a perda de validação e por interromper o treinamento, seguido de uma restauração dos pesos, quando essa perda parasse de melhorar por épocas seguidas. Isso evita que o modelo continue treinando depois que ele começou a decorar o conjunto de treino</a:t>
            </a:r>
          </a:p>
          <a:p>
            <a:pPr marL="0" indent="0">
              <a:buFontTx/>
              <a:buNone/>
            </a:pPr>
            <a:endParaRPr lang="pt-BR" dirty="0"/>
          </a:p>
          <a:p>
            <a:pPr marL="0" indent="0">
              <a:buFontTx/>
              <a:buNone/>
            </a:pPr>
            <a:endParaRPr lang="pt-BR" dirty="0"/>
          </a:p>
          <a:p>
            <a:pPr marL="0" indent="0">
              <a:buFontTx/>
              <a:buNone/>
            </a:pPr>
            <a:r>
              <a:rPr lang="pt-BR" dirty="0"/>
              <a:t>O outro mecanismo é o </a:t>
            </a:r>
            <a:r>
              <a:rPr lang="pt-BR" dirty="0" err="1"/>
              <a:t>ReduceLROnPlateau</a:t>
            </a:r>
            <a:r>
              <a:rPr lang="pt-BR" dirty="0"/>
              <a:t>, que também monitora a perda de validação do treinamento mas, ao perceber que a métrica se estabilizou, em vez de interromper o treino ele reduz a taxa de aprendizado. Isso permite a realização de ajustes mais finos nos parâmetros do modelo</a:t>
            </a:r>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10</a:t>
            </a:fld>
            <a:endParaRPr lang="pt-BR"/>
          </a:p>
        </p:txBody>
      </p:sp>
    </p:spTree>
    <p:extLst>
      <p:ext uri="{BB962C8B-B14F-4D97-AF65-F5344CB8AC3E}">
        <p14:creationId xmlns:p14="http://schemas.microsoft.com/office/powerpoint/2010/main" val="1259045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O treinamento do modelo foi feito ao longo de 25 épocas, usando </a:t>
            </a:r>
            <a:r>
              <a:rPr lang="pt-BR" dirty="0" err="1"/>
              <a:t>mini-batches</a:t>
            </a:r>
            <a:r>
              <a:rPr lang="pt-BR" dirty="0"/>
              <a:t> de 32 imagens.</a:t>
            </a:r>
          </a:p>
          <a:p>
            <a:endParaRPr lang="pt-BR" dirty="0"/>
          </a:p>
          <a:p>
            <a:r>
              <a:rPr lang="pt-BR" dirty="0"/>
              <a:t>Olhando para o histórico do treino, dá para ver que o modelo teve uma evolução bem consistente de desempenho</a:t>
            </a:r>
          </a:p>
          <a:p>
            <a:endParaRPr lang="pt-BR" dirty="0"/>
          </a:p>
          <a:p>
            <a:r>
              <a:rPr lang="pt-BR" dirty="0"/>
              <a:t>No começo do processo, a acurácia no conjunto de </a:t>
            </a:r>
            <a:r>
              <a:rPr lang="pt-BR" b="1" dirty="0"/>
              <a:t>treinamento</a:t>
            </a:r>
            <a:r>
              <a:rPr lang="pt-BR" dirty="0"/>
              <a:t> estava em torno de </a:t>
            </a:r>
            <a:r>
              <a:rPr lang="pt-BR" b="1" dirty="0"/>
              <a:t>50%</a:t>
            </a:r>
            <a:r>
              <a:rPr lang="pt-BR" dirty="0"/>
              <a:t>, e ao final das épocas ela chegou a aproximadamente </a:t>
            </a:r>
            <a:r>
              <a:rPr lang="pt-BR" b="1" dirty="0"/>
              <a:t>92%</a:t>
            </a:r>
            <a:r>
              <a:rPr lang="pt-BR" dirty="0"/>
              <a:t>.</a:t>
            </a:r>
            <a:br>
              <a:rPr lang="pt-BR" dirty="0"/>
            </a:br>
            <a:r>
              <a:rPr lang="pt-BR" dirty="0"/>
              <a:t>Já no conjunto de </a:t>
            </a:r>
            <a:r>
              <a:rPr lang="pt-BR" b="1" dirty="0"/>
              <a:t>validação</a:t>
            </a:r>
            <a:r>
              <a:rPr lang="pt-BR" dirty="0"/>
              <a:t>, a acurácia saiu de cerca de </a:t>
            </a:r>
            <a:r>
              <a:rPr lang="pt-BR" b="1" dirty="0"/>
              <a:t>75%</a:t>
            </a:r>
            <a:r>
              <a:rPr lang="pt-BR" dirty="0"/>
              <a:t> e atingiu em torno de </a:t>
            </a:r>
            <a:r>
              <a:rPr lang="pt-BR" b="1" dirty="0"/>
              <a:t>91%</a:t>
            </a:r>
            <a:r>
              <a:rPr lang="pt-BR" dirty="0"/>
              <a:t>.</a:t>
            </a:r>
          </a:p>
          <a:p>
            <a:endParaRPr lang="pt-BR" dirty="0"/>
          </a:p>
          <a:p>
            <a:r>
              <a:rPr lang="pt-BR" dirty="0"/>
              <a:t>O ponto importante aqui é que as duas curvas – de treino e de validação – sobem juntas e terminam em valores </a:t>
            </a:r>
            <a:r>
              <a:rPr lang="pt-BR" b="1" dirty="0"/>
              <a:t>muito próximos</a:t>
            </a:r>
            <a:r>
              <a:rPr lang="pt-BR" dirty="0"/>
              <a:t>.</a:t>
            </a:r>
          </a:p>
          <a:p>
            <a:br>
              <a:rPr lang="pt-BR" dirty="0"/>
            </a:br>
            <a:r>
              <a:rPr lang="pt-BR" dirty="0"/>
              <a:t>Isso indica que o modelo não só aprendeu bem o conjunto de treinamento, como também conseguiu </a:t>
            </a:r>
            <a:r>
              <a:rPr lang="pt-BR" b="1" dirty="0"/>
              <a:t>generalizar</a:t>
            </a:r>
            <a:r>
              <a:rPr lang="pt-BR" dirty="0"/>
              <a:t> para dados que ele não tinha visto antes, sem sinais relevantes de </a:t>
            </a:r>
            <a:r>
              <a:rPr lang="pt-BR" dirty="0" err="1"/>
              <a:t>overfitting</a:t>
            </a:r>
            <a:r>
              <a:rPr lang="pt-BR" dirty="0"/>
              <a:t>.</a:t>
            </a:r>
          </a:p>
          <a:p>
            <a:endParaRPr lang="pt-BR" dirty="0"/>
          </a:p>
          <a:p>
            <a:r>
              <a:rPr lang="pt-BR" dirty="0"/>
              <a:t>As curvas de </a:t>
            </a:r>
            <a:r>
              <a:rPr lang="pt-BR" i="1" dirty="0" err="1"/>
              <a:t>loss</a:t>
            </a:r>
            <a:r>
              <a:rPr lang="pt-BR" dirty="0"/>
              <a:t> também mostram uma boa convergência, com a perda de validação se mantendo baixa e estável ao longo do treinamento, o que reforça essa interpretação de que o modelo está se comportando de forma estável.”</a:t>
            </a:r>
          </a:p>
          <a:p>
            <a:endParaRPr lang="pt-BR" dirty="0"/>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11</a:t>
            </a:fld>
            <a:endParaRPr lang="pt-BR"/>
          </a:p>
        </p:txBody>
      </p:sp>
    </p:spTree>
    <p:extLst>
      <p:ext uri="{BB962C8B-B14F-4D97-AF65-F5344CB8AC3E}">
        <p14:creationId xmlns:p14="http://schemas.microsoft.com/office/powerpoint/2010/main" val="1324874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 avaliação do desempenho do modelo foi conduzida utilizando um conjunto de dados para teste independente, ou seja, que o modelo nunca viu antes</a:t>
            </a:r>
          </a:p>
          <a:p>
            <a:endParaRPr lang="pt-BR" dirty="0"/>
          </a:p>
          <a:p>
            <a:r>
              <a:rPr lang="pt-BR" dirty="0"/>
              <a:t>Para medir a qualidade das predições do modelo sob esse conjunto, foi utilizado um conjunto de métricas avaliadoras:</a:t>
            </a:r>
          </a:p>
          <a:p>
            <a:r>
              <a:rPr lang="pt-BR" dirty="0"/>
              <a:t>A primeira é acurácia, que mostra, em porcentagem, quantos acertos o modelo teve</a:t>
            </a:r>
          </a:p>
          <a:p>
            <a:r>
              <a:rPr lang="pt-BR" dirty="0"/>
              <a:t>Depois tem a precisão e o recall, que mostra a quantidade total de falsos </a:t>
            </a:r>
            <a:r>
              <a:rPr lang="pt-BR" dirty="0" err="1"/>
              <a:t>postiviso</a:t>
            </a:r>
            <a:r>
              <a:rPr lang="pt-BR" dirty="0"/>
              <a:t> e falsos negativos respectivamente</a:t>
            </a:r>
          </a:p>
          <a:p>
            <a:endParaRPr lang="pt-BR" dirty="0"/>
          </a:p>
          <a:p>
            <a:r>
              <a:rPr lang="pt-BR" dirty="0"/>
              <a:t>O F1-Score é responsável por combinar essas duas métricas em um único valor, calculando uma média harmônica entre eles.</a:t>
            </a:r>
          </a:p>
          <a:p>
            <a:endParaRPr lang="pt-BR" dirty="0"/>
          </a:p>
          <a:p>
            <a:pPr marL="0" indent="0">
              <a:buFontTx/>
              <a:buNone/>
            </a:pPr>
            <a:r>
              <a:rPr lang="pt-BR" dirty="0"/>
              <a:t>O MCC é uma métrica que calcula a media de correlação entre os rótulos verdadeiros e as predições, considerando todas as células da matriz de confusão</a:t>
            </a:r>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Enquanto o Kappa Mede o grau de concordância entre o modelo e o conjunto de teste, descontando o que pode ter sido acerto por acaso</a:t>
            </a:r>
          </a:p>
          <a:p>
            <a:pPr marL="0" indent="0">
              <a:buFontTx/>
              <a:buNone/>
            </a:pPr>
            <a:endParaRPr lang="pt-BR" dirty="0"/>
          </a:p>
          <a:p>
            <a:pPr marL="0" indent="0">
              <a:buFontTx/>
              <a:buNone/>
            </a:pPr>
            <a:r>
              <a:rPr lang="pt-BR" dirty="0"/>
              <a:t>Para complementar essas métricas de desempenho, também serão construídos três tipos de gráficos:</a:t>
            </a:r>
          </a:p>
          <a:p>
            <a:pPr marL="0" indent="0">
              <a:buFontTx/>
              <a:buNone/>
            </a:pPr>
            <a:r>
              <a:rPr lang="pt-BR" dirty="0"/>
              <a:t>A matriz de confusão, facilitando a visualização de como as amostras foram distribuídas entre as classes e evidenciando quais classes tendem a serem mais confundidas; </a:t>
            </a:r>
          </a:p>
          <a:p>
            <a:pPr marL="0" indent="0">
              <a:buFontTx/>
              <a:buNone/>
            </a:pPr>
            <a:r>
              <a:rPr lang="pt-BR" dirty="0"/>
              <a:t>As curvas ROC e AUC, que mostram o equilíbrio entre a taxa de verdadeiros e falsos </a:t>
            </a:r>
            <a:r>
              <a:rPr lang="pt-BR" dirty="0" err="1"/>
              <a:t>postiviso</a:t>
            </a:r>
            <a:r>
              <a:rPr lang="pt-BR" dirty="0"/>
              <a:t> conforme o limiar de decisão varia </a:t>
            </a:r>
          </a:p>
          <a:p>
            <a:pPr marL="0" indent="0">
              <a:buFontTx/>
              <a:buNone/>
            </a:pPr>
            <a:r>
              <a:rPr lang="pt-BR" dirty="0"/>
              <a:t>E por fim o algoritmo t-SNE, que projeta as representações internas do modelo em duas dimensões, ajudando a enxergar como as amostras de cada classe se agrupam no espaço de características.”</a:t>
            </a:r>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12</a:t>
            </a:fld>
            <a:endParaRPr lang="pt-BR"/>
          </a:p>
        </p:txBody>
      </p:sp>
    </p:spTree>
    <p:extLst>
      <p:ext uri="{BB962C8B-B14F-4D97-AF65-F5344CB8AC3E}">
        <p14:creationId xmlns:p14="http://schemas.microsoft.com/office/powerpoint/2010/main" val="32010854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Após as predições realizadas pelo modelo para o conjunto independente de teste, foi possível obter uma acurácia global de 88%, o que já indica um nível de acerto geral bem satisfatório para o trabalho. </a:t>
            </a:r>
          </a:p>
          <a:p>
            <a:endParaRPr lang="pt-BR" dirty="0"/>
          </a:p>
          <a:p>
            <a:r>
              <a:rPr lang="pt-BR" dirty="0"/>
              <a:t>Esse alto nível de acerto se torna mais interessante ao analisar os valores obtidos para precisão, recall e f1-score; com todos andando na casa de 88%, muito próximos entre si. Isso indica que o modelo está equilibrado, ele não somente acerta muito como não está errando demais nem por falso positivo nem por falso negativo.]</a:t>
            </a:r>
          </a:p>
          <a:p>
            <a:endParaRPr lang="pt-BR" dirty="0"/>
          </a:p>
          <a:p>
            <a:r>
              <a:rPr lang="pt-BR" dirty="0"/>
              <a:t>As métricas de MCC e Kappa ficaram em torno de 84%, que são valores considerados altos para um problema de classificação </a:t>
            </a:r>
            <a:r>
              <a:rPr lang="pt-BR" dirty="0" err="1"/>
              <a:t>multiclasse</a:t>
            </a:r>
            <a:r>
              <a:rPr lang="pt-BR" dirty="0"/>
              <a:t> como esse. Esse valor mais baixo do que os 88% vistos anteriormente é normal, pois o MCC e Kappa são métricas mais rígidas, por conta de toda aquela questão de considerar toda a matriz de confusão e descontar acertos que poderiam ter acontecido ao acaso.</a:t>
            </a:r>
          </a:p>
          <a:p>
            <a:endParaRPr lang="pt-BR" dirty="0"/>
          </a:p>
          <a:p>
            <a:r>
              <a:rPr lang="pt-BR" dirty="0"/>
              <a:t>De forma geral, ao analisar as métricas de desempenho é possível concluir que o modelo apresentou um desempenho consistente e confiável, conseguindo distinguir bem entre cérebros saudáveis e cérebros com tumores dentro desse cenário de teste controlado.</a:t>
            </a:r>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13</a:t>
            </a:fld>
            <a:endParaRPr lang="pt-BR"/>
          </a:p>
        </p:txBody>
      </p:sp>
    </p:spTree>
    <p:extLst>
      <p:ext uri="{BB962C8B-B14F-4D97-AF65-F5344CB8AC3E}">
        <p14:creationId xmlns:p14="http://schemas.microsoft.com/office/powerpoint/2010/main" val="18177414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Para fechar a análise de resultados, temos aqui a visualização dos três gráficos gerados, o que facilita a enxergar o comportamento do modelo visto nas métricas</a:t>
            </a:r>
          </a:p>
          <a:p>
            <a:endParaRPr lang="pt-BR" dirty="0"/>
          </a:p>
          <a:p>
            <a:r>
              <a:rPr lang="pt-BR" dirty="0"/>
              <a:t>Começando pela matriz de confusão, a diagonal indicam os acertos do modelo, enquanto as outras células representam os casos onde o modelo se confundiu</a:t>
            </a:r>
          </a:p>
          <a:p>
            <a:r>
              <a:rPr lang="pt-BR" dirty="0"/>
              <a:t>É notável que a maior parte dos erros ocorre entre os tipos de tumor, como por exemplo </a:t>
            </a:r>
            <a:r>
              <a:rPr lang="pt-BR" dirty="0" err="1"/>
              <a:t>meningioma</a:t>
            </a:r>
            <a:r>
              <a:rPr lang="pt-BR" dirty="0"/>
              <a:t> e pituitário. Essa confusão é esperada, pois visualmente esses casos tendem a ser mais parecidos</a:t>
            </a:r>
          </a:p>
          <a:p>
            <a:endParaRPr lang="pt-BR" dirty="0"/>
          </a:p>
          <a:p>
            <a:r>
              <a:rPr lang="pt-BR" dirty="0"/>
              <a:t>Já a classe “</a:t>
            </a:r>
            <a:r>
              <a:rPr lang="pt-BR" dirty="0" err="1"/>
              <a:t>notumor</a:t>
            </a:r>
            <a:r>
              <a:rPr lang="pt-BR" dirty="0"/>
              <a:t>” apresentou um desempenho particularmente forte, com o modelo acertando 394 vezes nas 405 amostras analisadas, dando uma acurácia de 97,3%. </a:t>
            </a:r>
          </a:p>
          <a:p>
            <a:r>
              <a:rPr lang="pt-BR" dirty="0"/>
              <a:t>Isso é importante porque mostra que o modelo é especialmente bom em </a:t>
            </a:r>
            <a:r>
              <a:rPr lang="pt-BR" b="1" dirty="0"/>
              <a:t>separar cérebros saudáveis de cérebros com tumor</a:t>
            </a:r>
            <a:r>
              <a:rPr lang="pt-BR" dirty="0"/>
              <a:t>, o que já ajuda muito a agilizar a triagem e o início do diagnóstico e mostra que o modelo já está cumprindo parte do objetivo do trabalho com altíssima eficiência</a:t>
            </a:r>
          </a:p>
          <a:p>
            <a:endParaRPr lang="pt-BR" dirty="0"/>
          </a:p>
          <a:p>
            <a:r>
              <a:rPr lang="pt-BR" dirty="0"/>
              <a:t>No gráfico do meio, é possível observar que todas as 4 curvas ROC ficam bem afastadas da diagonal aleatória, e os valores de AUC são altos, chegando a alcançar 1,00 para a classe “</a:t>
            </a:r>
            <a:r>
              <a:rPr lang="pt-BR" dirty="0" err="1"/>
              <a:t>notumor</a:t>
            </a:r>
            <a:r>
              <a:rPr lang="pt-BR" dirty="0"/>
              <a:t>”. Isso reforça a boa relação entre verdadeiros positivos e negativos e mostra que o modelo está equilibrado em diferentes limiares de decisão</a:t>
            </a:r>
          </a:p>
          <a:p>
            <a:endParaRPr lang="pt-BR" dirty="0"/>
          </a:p>
          <a:p>
            <a:r>
              <a:rPr lang="pt-BR" dirty="0"/>
              <a:t>Por fim, á direita temos a visualização 2D com t-SNE.</a:t>
            </a:r>
          </a:p>
          <a:p>
            <a:r>
              <a:rPr lang="pt-BR" dirty="0"/>
              <a:t>É perceptível que as amostras tendem a formar </a:t>
            </a:r>
            <a:r>
              <a:rPr lang="pt-BR" dirty="0" err="1"/>
              <a:t>agrupadmentos</a:t>
            </a:r>
            <a:r>
              <a:rPr lang="pt-BR" dirty="0"/>
              <a:t> por classe, com a região dos cérebros saudáveis bem separada das demais classes. Já as outras três classes, as que contém algum tipo de tumor, formaram grupos distintos mas com a presença de uma certa sobreposição, mostrando exatamente a dificuldade em diagnosticar o tipo certo de tumor indicada pela matriz de confusão.</a:t>
            </a:r>
          </a:p>
          <a:p>
            <a:endParaRPr lang="pt-BR" dirty="0"/>
          </a:p>
          <a:p>
            <a:endParaRPr lang="pt-BR" dirty="0"/>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14</a:t>
            </a:fld>
            <a:endParaRPr lang="pt-BR"/>
          </a:p>
        </p:txBody>
      </p:sp>
    </p:spTree>
    <p:extLst>
      <p:ext uri="{BB962C8B-B14F-4D97-AF65-F5344CB8AC3E}">
        <p14:creationId xmlns:p14="http://schemas.microsoft.com/office/powerpoint/2010/main" val="3934019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Concluindo, dá pra dizer que o objetivo do trabalho foi alcançado.</a:t>
            </a:r>
          </a:p>
          <a:p>
            <a:br>
              <a:rPr lang="pt-BR" dirty="0"/>
            </a:br>
            <a:r>
              <a:rPr lang="pt-BR" dirty="0"/>
              <a:t>O modelo desenvolvido se mostrou capaz de </a:t>
            </a:r>
            <a:r>
              <a:rPr lang="pt-BR" b="1" dirty="0"/>
              <a:t>auxiliar no diagnóstico de tumores cerebrais</a:t>
            </a:r>
            <a:r>
              <a:rPr lang="pt-BR" dirty="0"/>
              <a:t> a partir de imagens de ressonância magnética, identificando padrões característicos nas </a:t>
            </a:r>
            <a:r>
              <a:rPr lang="pt-BR" dirty="0" err="1"/>
              <a:t>RMs</a:t>
            </a:r>
            <a:r>
              <a:rPr lang="pt-BR" dirty="0"/>
              <a:t> e classificando com boa qualidade tanto os diferentes tipos de tumor quanto a ausência de lesão.</a:t>
            </a:r>
          </a:p>
          <a:p>
            <a:endParaRPr lang="pt-BR" dirty="0"/>
          </a:p>
          <a:p>
            <a:r>
              <a:rPr lang="pt-BR" dirty="0"/>
              <a:t>As métricas e os gráficos que a gente viu indicam que, </a:t>
            </a:r>
            <a:r>
              <a:rPr lang="pt-BR" b="1" dirty="0"/>
              <a:t>em um cenário controlado</a:t>
            </a:r>
            <a:r>
              <a:rPr lang="pt-BR" dirty="0"/>
              <a:t>, esse modelo pode ser uma ferramenta útil de apoio ao médico, ajudando a priorizar casos e a apontar exames potencialmente suspeitos.</a:t>
            </a:r>
          </a:p>
          <a:p>
            <a:endParaRPr lang="pt-BR" dirty="0"/>
          </a:p>
          <a:p>
            <a:r>
              <a:rPr lang="pt-BR" dirty="0"/>
              <a:t>Ele não substitui o especialista, mas pode reduzir o tempo entre o exame e o início do tratamento — que era justamente a motivação central desse estudo.</a:t>
            </a:r>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15</a:t>
            </a:fld>
            <a:endParaRPr lang="pt-BR"/>
          </a:p>
        </p:txBody>
      </p:sp>
    </p:spTree>
    <p:extLst>
      <p:ext uri="{BB962C8B-B14F-4D97-AF65-F5344CB8AC3E}">
        <p14:creationId xmlns:p14="http://schemas.microsoft.com/office/powerpoint/2010/main" val="4615383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Obrigado pela atenção</a:t>
            </a:r>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16</a:t>
            </a:fld>
            <a:endParaRPr lang="pt-BR"/>
          </a:p>
        </p:txBody>
      </p:sp>
    </p:spTree>
    <p:extLst>
      <p:ext uri="{BB962C8B-B14F-4D97-AF65-F5344CB8AC3E}">
        <p14:creationId xmlns:p14="http://schemas.microsoft.com/office/powerpoint/2010/main" val="38921018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Antes de falar do modelo em si, é importante entender o que são tumores cerebrais</a:t>
            </a:r>
          </a:p>
          <a:p>
            <a:endParaRPr lang="pt-BR" dirty="0"/>
          </a:p>
          <a:p>
            <a:r>
              <a:rPr lang="pt-BR" dirty="0"/>
              <a:t>Resumidamente, um tumor cerebral é um crescimento anormal de células dentro do cérebro. Essas células vão se acumulando no tecido encefálico, comprimem as estruturas ao redor, causando lesões e atrapalhando o funcionamento normal do cérebro.</a:t>
            </a:r>
          </a:p>
          <a:p>
            <a:endParaRPr lang="pt-BR" dirty="0"/>
          </a:p>
          <a:p>
            <a:r>
              <a:rPr lang="pt-BR" dirty="0"/>
              <a:t>Esse é um problema que acompanhou a humanidade durante toda a sua história. O primeiro caso documentado de tratamento de um tumor cerebral é de cerca de 4 mil anos atrás, no Egito Antigo. Foi encontrado um crânio de um homem com lesões típicas de um paciente que sofre com tumor, além da presença de vários cortes nos ossos cranianos, indicando fortemente que os curandeiros da época tentaram remover cirurgicamente a lesão.</a:t>
            </a:r>
          </a:p>
          <a:p>
            <a:endParaRPr lang="pt-BR" dirty="0"/>
          </a:p>
          <a:p>
            <a:r>
              <a:rPr lang="pt-BR" dirty="0"/>
              <a:t>Atualmente, os tumores costumam ser divididos em 2 grandes grupos: os benignos e os malignos</a:t>
            </a:r>
          </a:p>
          <a:p>
            <a:endParaRPr lang="pt-BR" dirty="0"/>
          </a:p>
          <a:p>
            <a:r>
              <a:rPr lang="pt-BR" dirty="0"/>
              <a:t>Os benignos são formados por células mais maduras, crescem crescimento mais lento e não têm, em geral, capacidade de invadir outros órgãos do corpo.</a:t>
            </a:r>
          </a:p>
          <a:p>
            <a:r>
              <a:rPr lang="pt-BR" dirty="0"/>
              <a:t>Já os malignos são compostos por células cancerígenas mais ferozes, apresentando crescimento celular acelerado e alta capacidade de invadir os tecidos do corpo que estão ao seu redor e se infiltrarem na corrente sanguínea, permitindo a proliferação dessas células em outras regiões do corpo e o nascimento de novos tumores.</a:t>
            </a:r>
          </a:p>
          <a:p>
            <a:endParaRPr lang="pt-BR" dirty="0"/>
          </a:p>
          <a:p>
            <a:r>
              <a:rPr lang="pt-BR" dirty="0"/>
              <a:t>Mesmo com essa diferença, tanto tumores benignos quanto malignos, quando estão no cérebro, têm uma coisa em comum: São condições muito graves e que representam um risco real à saúde do paciente. Dentro da massa encefálica, eles podem podem desencadear várias complicações neurológicas, como convulsões, perda de coordenação motora, alterações de memória e, em casos mais graves onde o câncer se encontra em estágios mais avançados, o tumor pode levar a falência de órgãos e a interrupção de atividade cerebral.</a:t>
            </a:r>
          </a:p>
          <a:p>
            <a:endParaRPr lang="pt-BR" dirty="0"/>
          </a:p>
          <a:p>
            <a:r>
              <a:rPr lang="pt-BR" dirty="0"/>
              <a:t>Por isso, a velocidade com que o tratamento começa e a minimização do tempo gasto com diagnóstico são fatores cruciais pro bem-estar e pra sobrevivência do paciente. Quanto mais tempo o diagnóstico demora, menores tendem a ser as chances de um resultado satisfatório e maiores são as chances de complicações.</a:t>
            </a:r>
          </a:p>
          <a:p>
            <a:endParaRPr lang="pt-BR" dirty="0"/>
          </a:p>
          <a:p>
            <a:r>
              <a:rPr lang="pt-BR" dirty="0"/>
              <a:t>Isso é ainda mais verdadeiro no caso dos tumores malignos. A qualquer momento, essas células podem atingir a corrente sanguínea, formar novos tumores em outros órgãos e deixar o tratamento muito mais complexo. Muitas vezes, quando o novo tumor é identificado, o quadro já está bem avançado e é tarde demais para qualquer tipo de tratamento.</a:t>
            </a:r>
          </a:p>
          <a:p>
            <a:endParaRPr lang="pt-BR" dirty="0"/>
          </a:p>
          <a:p>
            <a:r>
              <a:rPr lang="pt-BR" dirty="0"/>
              <a:t>Então, um diagnóstico rápido e preciso é um dos principais fatores pra garantir a possibilidade de remissão do tumor e a recuperação do paciente. É justamente nesse ponto – na ideia de acelerar e apoiar esse diagnóstico – que entra o nosso estudo com modelos de inteligência artificial</a:t>
            </a:r>
          </a:p>
          <a:p>
            <a:endParaRPr lang="pt-BR" dirty="0"/>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2</a:t>
            </a:fld>
            <a:endParaRPr lang="pt-BR"/>
          </a:p>
        </p:txBody>
      </p:sp>
    </p:spTree>
    <p:extLst>
      <p:ext uri="{BB962C8B-B14F-4D97-AF65-F5344CB8AC3E}">
        <p14:creationId xmlns:p14="http://schemas.microsoft.com/office/powerpoint/2010/main" val="368695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Seguindo essa linha de importância do diagnóstico precoce, entram as máquinas de ressonância magnética.</a:t>
            </a:r>
          </a:p>
          <a:p>
            <a:endParaRPr lang="pt-BR" dirty="0"/>
          </a:p>
          <a:p>
            <a:r>
              <a:rPr lang="pt-BR" dirty="0"/>
              <a:t>A ressonância magnética é um exame de imagem não invasivo, que utiliza um campo magnético muito forte e ondas de rádio para a geração de imagens detalhadas, tanto em 2D quanto em 3D, dos órgãos, tecidos e estruturas internas do corpo. </a:t>
            </a:r>
          </a:p>
          <a:p>
            <a:endParaRPr lang="pt-BR" dirty="0"/>
          </a:p>
          <a:p>
            <a:r>
              <a:rPr lang="pt-BR" dirty="0"/>
              <a:t>É com base nessas imagens que neurologistas e médicos especializados conseguem identificar alterações, avaliar a extensão de cada problema, e a partir disso, formar um diagnóstico.</a:t>
            </a:r>
          </a:p>
          <a:p>
            <a:endParaRPr lang="pt-BR" dirty="0"/>
          </a:p>
          <a:p>
            <a:r>
              <a:rPr lang="pt-BR" dirty="0"/>
              <a:t>Durante o exame, o equipamento mede como o campo magnético ao redor do corpo da pessoa varia e, a partir dessas variações, ele reconstrói imagens em fatias, com alta definição.</a:t>
            </a:r>
            <a:br>
              <a:rPr lang="pt-BR" dirty="0"/>
            </a:br>
            <a:br>
              <a:rPr lang="pt-BR" dirty="0"/>
            </a:br>
            <a:r>
              <a:rPr lang="pt-BR" dirty="0"/>
              <a:t>Diferente de outros exames de imagem, como Raio X e tomografia, a ressonância não utiliza radiação ionizante. Isso faz com que seja, em geral, um exame muito seguro e que pode ser realizado com ou sem contraste, dependendo da suspeita clínica.</a:t>
            </a:r>
          </a:p>
          <a:p>
            <a:endParaRPr lang="pt-BR" dirty="0"/>
          </a:p>
          <a:p>
            <a:r>
              <a:rPr lang="pt-BR" dirty="0"/>
              <a:t>Especificamente no caso do cérebro, a ressonância magnética, que começou a ser aplicada por volta de 1980 por pesquisadores da Siemens, virou uma etapa essencial no diagnóstico e no acompanhamento de diversas doenças neurológicas, principalmente porque ela tem uma alta capacidade de visualizar tecidos moles, como o próprio tecido cerebral e os vasos sanguíneos. [</a:t>
            </a:r>
          </a:p>
          <a:p>
            <a:endParaRPr lang="pt-BR" dirty="0"/>
          </a:p>
          <a:p>
            <a:r>
              <a:rPr lang="pt-BR" dirty="0"/>
              <a:t>Por conta dessa característica, as RM são muito utilizados na investigação de acidentes vasculares cerebrais, doenças degenerativas como Parkinson e Alzheimer, aneurismas, traumatismos cranianos e, que é o foco deste trabalho, tumores cerebrais.</a:t>
            </a:r>
          </a:p>
          <a:p>
            <a:endParaRPr lang="pt-BR" dirty="0"/>
          </a:p>
          <a:p>
            <a:endParaRPr lang="pt-BR" dirty="0"/>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3</a:t>
            </a:fld>
            <a:endParaRPr lang="pt-BR"/>
          </a:p>
        </p:txBody>
      </p:sp>
    </p:spTree>
    <p:extLst>
      <p:ext uri="{BB962C8B-B14F-4D97-AF65-F5344CB8AC3E}">
        <p14:creationId xmlns:p14="http://schemas.microsoft.com/office/powerpoint/2010/main" val="277865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Como eu comentei antes, quando a gente fala de tumores cerebrais, cada segundo conta.</a:t>
            </a:r>
          </a:p>
          <a:p>
            <a:endParaRPr lang="pt-BR" dirty="0"/>
          </a:p>
          <a:p>
            <a:r>
              <a:rPr lang="pt-BR" dirty="0"/>
              <a:t>Essas células podem crescer rapidamente, oferecendo um risco não só pro cérebro, mas pro corpo todo, então  um diagnóstico que seja rápido e preciso é fundamental para antecipar o tratamento ou remoção do tumor.</a:t>
            </a:r>
          </a:p>
          <a:p>
            <a:r>
              <a:rPr lang="pt-BR" dirty="0"/>
              <a:t> </a:t>
            </a:r>
          </a:p>
          <a:p>
            <a:r>
              <a:rPr lang="pt-BR" dirty="0"/>
              <a:t>A partir dessa necessidade, esse estudo propõe o desenvolvimento de uma aplicação de Inteligência Artificial, fundamentada em técnicas de </a:t>
            </a:r>
            <a:r>
              <a:rPr lang="pt-BR" dirty="0" err="1"/>
              <a:t>deep</a:t>
            </a:r>
            <a:r>
              <a:rPr lang="pt-BR" dirty="0"/>
              <a:t>-learning e visão computacional, capaz de automatizar parte do processo de diagnóstico em exames de ressonância magnética cerebral.</a:t>
            </a:r>
          </a:p>
          <a:p>
            <a:endParaRPr lang="pt-BR" dirty="0"/>
          </a:p>
          <a:p>
            <a:r>
              <a:rPr lang="pt-BR" dirty="0"/>
              <a:t>A ideia é que o modelo receba uma imagem de ressonância magnética de qualquer região do encéfalo, analise a imagem, extraia as principais características e, a partir disso, identifique se existe ou não um tumor ali e em qual categoria ele se encaixa.</a:t>
            </a:r>
          </a:p>
          <a:p>
            <a:endParaRPr lang="pt-BR" dirty="0"/>
          </a:p>
          <a:p>
            <a:r>
              <a:rPr lang="pt-BR" dirty="0"/>
              <a:t>Para isso, trabalharemos com quatro classes principais:</a:t>
            </a:r>
            <a:br>
              <a:rPr lang="pt-BR" dirty="0"/>
            </a:br>
            <a:r>
              <a:rPr lang="pt-BR" dirty="0"/>
              <a:t>uma classe para cérebros saudáveis e outras três para os tipos de tumor demonstrados no slide: glioma, </a:t>
            </a:r>
            <a:r>
              <a:rPr lang="pt-BR" dirty="0" err="1"/>
              <a:t>meningioma</a:t>
            </a:r>
            <a:r>
              <a:rPr lang="pt-BR" dirty="0"/>
              <a:t> e pituitário.</a:t>
            </a:r>
          </a:p>
          <a:p>
            <a:endParaRPr lang="pt-BR" dirty="0"/>
          </a:p>
          <a:p>
            <a:r>
              <a:rPr lang="pt-BR" dirty="0"/>
              <a:t>Caso o modelo for capaz de analisar as imagens, destacar as regiões suspeitas e classificar, com alta precisão e acurácia, quais exames são de cérebros saudáveis e quais têm tumor, ele pode se tornar uma ferramenta muito poderosa no contexto de tratamento a tumores cerebrais.</a:t>
            </a:r>
          </a:p>
          <a:p>
            <a:endParaRPr lang="pt-BR" dirty="0"/>
          </a:p>
          <a:p>
            <a:r>
              <a:rPr lang="pt-BR" dirty="0"/>
              <a:t>Na prática, isso pode reduzir de forma significante o tempo que o médico levaria para revisar uma grande quantidade de ressonâncias, ajudando a direcionar a atenção dele para os casos mais críticos e para as regiões mais suspeitas da imagem.</a:t>
            </a:r>
          </a:p>
          <a:p>
            <a:endParaRPr lang="pt-BR" dirty="0"/>
          </a:p>
          <a:p>
            <a:r>
              <a:rPr lang="pt-BR" dirty="0"/>
              <a:t>É exatamente esse o objetivo final deste estudo: Encurtar o tempo entre o exame de ressonância magnética e o início do tratamento, aumentando as chances de um desfecho positivo e de recuperação para o paciente.</a:t>
            </a:r>
          </a:p>
          <a:p>
            <a:endParaRPr lang="pt-BR" dirty="0"/>
          </a:p>
          <a:p>
            <a:pPr marL="0" marR="0" lvl="0" indent="0" algn="l" defTabSz="914400" rtl="0" eaLnBrk="1" fontAlgn="auto" latinLnBrk="0" hangingPunct="1">
              <a:lnSpc>
                <a:spcPct val="100000"/>
              </a:lnSpc>
              <a:spcBef>
                <a:spcPts val="0"/>
              </a:spcBef>
              <a:spcAft>
                <a:spcPts val="0"/>
              </a:spcAft>
              <a:buClrTx/>
              <a:buSzTx/>
              <a:buFontTx/>
              <a:buNone/>
              <a:tabLst/>
              <a:defRPr/>
            </a:pPr>
            <a:r>
              <a:rPr lang="pt-BR" dirty="0"/>
              <a:t>É importante ressaltar que essa automatização não substitui o médico de forma alguma. Ela deve ser sempre utilizado como uma ferramenta de apoio, acompanhada por um neurologista ou outro especialista da saúde. Os valores gerados pela IA sempre devem ser revisados, independente da acurácia que o modelo apresentar.</a:t>
            </a:r>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4</a:t>
            </a:fld>
            <a:endParaRPr lang="pt-BR"/>
          </a:p>
        </p:txBody>
      </p:sp>
    </p:spTree>
    <p:extLst>
      <p:ext uri="{BB962C8B-B14F-4D97-AF65-F5344CB8AC3E}">
        <p14:creationId xmlns:p14="http://schemas.microsoft.com/office/powerpoint/2010/main" val="1874804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Agora, falando rapidamente da metodologia, esse projeto foi dividido em cinco etapas principais.</a:t>
            </a:r>
          </a:p>
          <a:p>
            <a:r>
              <a:rPr lang="pt-BR" dirty="0"/>
              <a:t>A primeira etapa foi a </a:t>
            </a:r>
            <a:r>
              <a:rPr lang="pt-BR" b="1" dirty="0"/>
              <a:t>coleta dos dados</a:t>
            </a:r>
            <a:r>
              <a:rPr lang="pt-BR" dirty="0"/>
              <a:t>, utilizando a API do </a:t>
            </a:r>
            <a:r>
              <a:rPr lang="pt-BR" dirty="0" err="1"/>
              <a:t>Kaggle</a:t>
            </a:r>
            <a:r>
              <a:rPr lang="pt-BR" dirty="0"/>
              <a:t> para obter as imagens de ressonância magnética.</a:t>
            </a:r>
          </a:p>
          <a:p>
            <a:r>
              <a:rPr lang="pt-BR" dirty="0"/>
              <a:t>Em seguida, fizemos o </a:t>
            </a:r>
            <a:r>
              <a:rPr lang="pt-BR" b="1" dirty="0"/>
              <a:t>pré-processamento das imagens</a:t>
            </a:r>
            <a:r>
              <a:rPr lang="pt-BR" dirty="0"/>
              <a:t>, removendo partes desnecessárias e preparando os dados de uma forma que facilitasse o trabalho do modelo na hora de aprender as características importantes.</a:t>
            </a:r>
          </a:p>
          <a:p>
            <a:r>
              <a:rPr lang="pt-BR" dirty="0"/>
              <a:t>A terceira etapa foi o </a:t>
            </a:r>
            <a:r>
              <a:rPr lang="pt-BR" b="1" dirty="0"/>
              <a:t>treinamento do modelo</a:t>
            </a:r>
            <a:r>
              <a:rPr lang="pt-BR" dirty="0"/>
              <a:t>, usando essas imagens já tratadas.</a:t>
            </a:r>
          </a:p>
          <a:p>
            <a:r>
              <a:rPr lang="pt-BR" dirty="0"/>
              <a:t>Depois disso, aplicamos </a:t>
            </a:r>
            <a:r>
              <a:rPr lang="pt-BR" b="1" dirty="0"/>
              <a:t>métricas de avaliação de desempenho</a:t>
            </a:r>
            <a:r>
              <a:rPr lang="pt-BR" dirty="0"/>
              <a:t> sobre as predições do modelo, pra entender quão bem ele estava classificando as imagens.</a:t>
            </a:r>
          </a:p>
          <a:p>
            <a:r>
              <a:rPr lang="pt-BR" dirty="0"/>
              <a:t>E, por fim, fizemos a </a:t>
            </a:r>
            <a:r>
              <a:rPr lang="pt-BR" b="1" dirty="0"/>
              <a:t>análise dos resultados</a:t>
            </a:r>
            <a:r>
              <a:rPr lang="pt-BR" dirty="0"/>
              <a:t>, pra tirar conclusões sobre a eficiência do modelo e sobre o potencial uso dele como ferramenta de apoio ao diagnóstico.</a:t>
            </a:r>
          </a:p>
          <a:p>
            <a:r>
              <a:rPr lang="pt-BR" dirty="0"/>
              <a:t>Cada uma dessas etapas vai ser detalhada nos próximos slides.</a:t>
            </a:r>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5</a:t>
            </a:fld>
            <a:endParaRPr lang="pt-BR"/>
          </a:p>
        </p:txBody>
      </p:sp>
    </p:spTree>
    <p:extLst>
      <p:ext uri="{BB962C8B-B14F-4D97-AF65-F5344CB8AC3E}">
        <p14:creationId xmlns:p14="http://schemas.microsoft.com/office/powerpoint/2010/main" val="21235001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Os dados utilizados nesse estudo foram coletados por meio da API da </a:t>
            </a:r>
            <a:r>
              <a:rPr lang="pt-BR" dirty="0" err="1"/>
              <a:t>Kaggle</a:t>
            </a:r>
            <a:endParaRPr lang="pt-BR" dirty="0"/>
          </a:p>
          <a:p>
            <a:r>
              <a:rPr lang="pt-BR" dirty="0"/>
              <a:t>A </a:t>
            </a:r>
            <a:r>
              <a:rPr lang="pt-BR" dirty="0" err="1"/>
              <a:t>Kaggle</a:t>
            </a:r>
            <a:r>
              <a:rPr lang="pt-BR" dirty="0"/>
              <a:t> é uma plataforma muito utilizada na área de ciência de dados, por conta da sua agremiação de milhares de </a:t>
            </a:r>
            <a:r>
              <a:rPr lang="pt-BR" dirty="0" err="1"/>
              <a:t>datasets</a:t>
            </a:r>
            <a:r>
              <a:rPr lang="pt-BR" dirty="0"/>
              <a:t> e notebooks para voltados para machine-learning.</a:t>
            </a:r>
          </a:p>
          <a:p>
            <a:endParaRPr lang="pt-BR" dirty="0"/>
          </a:p>
          <a:p>
            <a:r>
              <a:rPr lang="pt-BR" dirty="0"/>
              <a:t>O </a:t>
            </a:r>
            <a:r>
              <a:rPr lang="pt-BR" dirty="0" err="1"/>
              <a:t>dataset</a:t>
            </a:r>
            <a:r>
              <a:rPr lang="pt-BR" dirty="0"/>
              <a:t> escolhido para este trabalho foi o </a:t>
            </a:r>
            <a:r>
              <a:rPr lang="pt-BR" dirty="0" err="1"/>
              <a:t>Brain</a:t>
            </a:r>
            <a:r>
              <a:rPr lang="pt-BR" dirty="0"/>
              <a:t> Tumor MRI </a:t>
            </a:r>
            <a:r>
              <a:rPr lang="pt-BR" dirty="0" err="1"/>
              <a:t>Dataset</a:t>
            </a:r>
            <a:r>
              <a:rPr lang="pt-BR" dirty="0"/>
              <a:t>, desenvolvido e publicado em 2021 por </a:t>
            </a:r>
            <a:r>
              <a:rPr lang="pt-BR" dirty="0" err="1"/>
              <a:t>Masoud</a:t>
            </a:r>
            <a:r>
              <a:rPr lang="pt-BR" dirty="0"/>
              <a:t> </a:t>
            </a:r>
            <a:r>
              <a:rPr lang="pt-BR" dirty="0" err="1"/>
              <a:t>Nickparvar</a:t>
            </a:r>
            <a:r>
              <a:rPr lang="pt-BR" dirty="0"/>
              <a:t>. </a:t>
            </a:r>
          </a:p>
          <a:p>
            <a:r>
              <a:rPr lang="pt-BR" dirty="0"/>
              <a:t>Ele reúne mais de 7 mil imagens reais de ressonância magnética cerebral, já organizadas nas quatros categorias que usamos no modelo: saudável, glioma, </a:t>
            </a:r>
            <a:r>
              <a:rPr lang="pt-BR" dirty="0" err="1"/>
              <a:t>meningioma</a:t>
            </a:r>
            <a:r>
              <a:rPr lang="pt-BR" dirty="0"/>
              <a:t> e pituitário.</a:t>
            </a:r>
          </a:p>
          <a:p>
            <a:endParaRPr lang="pt-BR" dirty="0"/>
          </a:p>
          <a:p>
            <a:r>
              <a:rPr lang="pt-BR" dirty="0"/>
              <a:t>Além disso, o próprio autor do </a:t>
            </a:r>
            <a:r>
              <a:rPr lang="pt-BR" dirty="0" err="1"/>
              <a:t>dataset</a:t>
            </a:r>
            <a:r>
              <a:rPr lang="pt-BR" dirty="0"/>
              <a:t> já disponibilizou os dados separados dois subconjuntos, com cerca 80% dos dados sendo destinados para treinamento e 20% para testes, o que facilitou bastante o processo e eliminou a necessidade de reorganizar manualmente o conjunto.</a:t>
            </a:r>
          </a:p>
          <a:p>
            <a:endParaRPr lang="pt-BR" dirty="0"/>
          </a:p>
          <a:p>
            <a:r>
              <a:rPr lang="pt-BR" dirty="0"/>
              <a:t>Um dos problemas que chamaram a atenção durante a análise inicial dos dados foi o desbalanceamento entre as classes do </a:t>
            </a:r>
            <a:r>
              <a:rPr lang="pt-BR" dirty="0" err="1"/>
              <a:t>dataset</a:t>
            </a:r>
            <a:r>
              <a:rPr lang="pt-BR" dirty="0"/>
              <a:t>. Por exemplo, no conjunto de treinamento a classe saudável apresentou 1595 imagens disponíveis enquanto glioma tinha 1321, e pituitário 1457.</a:t>
            </a:r>
          </a:p>
          <a:p>
            <a:r>
              <a:rPr lang="pt-BR" dirty="0"/>
              <a:t>Esse tipo de diferença é problemática em aprendizado de máquina, porque o modelo pode acabar ficando enviesado, aprendendo mais sobre a classe que aparece com maior frequência, ao invés de focar nas características que realmente distinguem uma classe da outra.</a:t>
            </a:r>
          </a:p>
          <a:p>
            <a:endParaRPr lang="pt-BR" dirty="0"/>
          </a:p>
          <a:p>
            <a:r>
              <a:rPr lang="pt-BR" dirty="0"/>
              <a:t>Para corrigir isso, incluímos um passo de data </a:t>
            </a:r>
            <a:r>
              <a:rPr lang="pt-BR" dirty="0" err="1"/>
              <a:t>augmentation</a:t>
            </a:r>
            <a:r>
              <a:rPr lang="pt-BR" dirty="0"/>
              <a:t> no pré-processamento dos dados. Esse passo, que será explicado com maiores detalhes no próximo slide, basicamente gera novas variações das imagens usando mecanismos como rotações, mudanças no contraste, etc. Assim foi possível equalizar a quantidade de exemplos disponíveis para o treinamento entre as quatro classes</a:t>
            </a:r>
          </a:p>
          <a:p>
            <a:endParaRPr lang="pt-BR" dirty="0"/>
          </a:p>
          <a:p>
            <a:r>
              <a:rPr lang="pt-BR" dirty="0"/>
              <a:t>Tirando essa questão do desbalanceamento, o </a:t>
            </a:r>
            <a:r>
              <a:rPr lang="pt-BR" dirty="0" err="1"/>
              <a:t>dataset</a:t>
            </a:r>
            <a:r>
              <a:rPr lang="pt-BR" dirty="0"/>
              <a:t> se mostrou muito adequado para o trabalho: tem um volume considerável de dados, são imagens reais e clinicamente úteis, e já vem organizado em uma estrutura previamente pensada para aplicações de machine-learning</a:t>
            </a:r>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6</a:t>
            </a:fld>
            <a:endParaRPr lang="pt-BR"/>
          </a:p>
        </p:txBody>
      </p:sp>
    </p:spTree>
    <p:extLst>
      <p:ext uri="{BB962C8B-B14F-4D97-AF65-F5344CB8AC3E}">
        <p14:creationId xmlns:p14="http://schemas.microsoft.com/office/powerpoint/2010/main" val="19550531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Na etapa de pré-processamento, a ideia foi aplicar uma sequencia de operações nas imagens de treinamento com o objetivo de deixar os dados o mais limpos e padronizados possível, focando somente nas características que importam para o diagnóstico do tumor.</a:t>
            </a:r>
          </a:p>
          <a:p>
            <a:endParaRPr lang="pt-BR" dirty="0"/>
          </a:p>
          <a:p>
            <a:r>
              <a:rPr lang="pt-BR" dirty="0"/>
              <a:t>A primeira operação a ser realizada foi o recorte da região encefálica, removendo bordas, artefatos e regiões externas que não trazem informações relevantes para o modelo</a:t>
            </a:r>
          </a:p>
          <a:p>
            <a:endParaRPr lang="pt-BR" dirty="0"/>
          </a:p>
          <a:p>
            <a:r>
              <a:rPr lang="pt-BR" dirty="0"/>
              <a:t>Depois disso, foi feito o redimensionamento de todas as imagens para 224x224 pixels. Isso é importante por dois motivos: Primeiro porque o modelo apresenta um aprendizado melhor quando todas as entradas contém o mesmo tamanho; e segundo, porque a arquitetura </a:t>
            </a:r>
            <a:r>
              <a:rPr lang="pt-BR" dirty="0" err="1"/>
              <a:t>pré</a:t>
            </a:r>
            <a:r>
              <a:rPr lang="pt-BR" dirty="0"/>
              <a:t>-treinada que foi utilizada no treinamento foi desenvolvida esperando imagens de entrada nesse formato de 224x224.</a:t>
            </a:r>
          </a:p>
          <a:p>
            <a:endParaRPr lang="pt-BR" dirty="0"/>
          </a:p>
          <a:p>
            <a:r>
              <a:rPr lang="pt-BR" dirty="0"/>
              <a:t>Com o recorte e o redimensionamento feito, avançamos para a melhora da qualidade visual dos dados. </a:t>
            </a:r>
          </a:p>
          <a:p>
            <a:endParaRPr lang="pt-BR" dirty="0"/>
          </a:p>
          <a:p>
            <a:r>
              <a:rPr lang="pt-BR" dirty="0"/>
              <a:t>A primeira técnica utilizada foi o </a:t>
            </a:r>
            <a:r>
              <a:rPr lang="pt-BR" i="1" dirty="0" err="1"/>
              <a:t>Contrast</a:t>
            </a:r>
            <a:r>
              <a:rPr lang="pt-BR" i="1" dirty="0"/>
              <a:t> </a:t>
            </a:r>
            <a:r>
              <a:rPr lang="pt-BR" i="1" dirty="0" err="1"/>
              <a:t>Limited</a:t>
            </a:r>
            <a:r>
              <a:rPr lang="pt-BR" i="1" dirty="0"/>
              <a:t> </a:t>
            </a:r>
            <a:r>
              <a:rPr lang="pt-BR" i="1" dirty="0" err="1"/>
              <a:t>Apadted</a:t>
            </a:r>
            <a:r>
              <a:rPr lang="pt-BR" i="1" dirty="0"/>
              <a:t> </a:t>
            </a:r>
            <a:r>
              <a:rPr lang="pt-BR" i="1" dirty="0" err="1"/>
              <a:t>Histogram</a:t>
            </a:r>
            <a:r>
              <a:rPr lang="pt-BR" i="1" dirty="0"/>
              <a:t> </a:t>
            </a:r>
            <a:r>
              <a:rPr lang="pt-BR" i="1" dirty="0" err="1"/>
              <a:t>Equalization</a:t>
            </a:r>
            <a:r>
              <a:rPr lang="pt-BR" i="0" dirty="0"/>
              <a:t> ou simplesmente CLAHE.</a:t>
            </a:r>
          </a:p>
          <a:p>
            <a:endParaRPr lang="pt-BR" i="0" dirty="0"/>
          </a:p>
          <a:p>
            <a:r>
              <a:rPr lang="pt-BR" i="0" dirty="0"/>
              <a:t>Ele serve para realçar o contraste da imagem, dando um maior destaque às estruturas intracranianas em relação ao resto. Isso facilita a vida do modelo, permitindo que ele consiga enxergar melhor regiões importantes que antes eram homogêneas.</a:t>
            </a:r>
          </a:p>
          <a:p>
            <a:endParaRPr lang="pt-BR" i="0" dirty="0"/>
          </a:p>
          <a:p>
            <a:r>
              <a:rPr lang="pt-BR" i="0" dirty="0"/>
              <a:t>Mesmo assim, em aplicações de visão computacional é comum existir muita variação de brilho e contraste entre as imagens, e isso é ainda mais verdadeiro em imagens de ressonância magnética como é o caso deste trabalho. A utilização de diferentes aparelhos para a geração das imagens podem produzir dados com intensidades um pouco diferentes.</a:t>
            </a:r>
          </a:p>
          <a:p>
            <a:endParaRPr lang="pt-BR" i="0" dirty="0"/>
          </a:p>
          <a:p>
            <a:r>
              <a:rPr lang="pt-BR" i="0" dirty="0"/>
              <a:t>Se isso não for tratado antes, o modelo pode acabar gastando recursos procurando aprender padrões nessas variações de brilho, em vez de se concentrar na forma e na estrutura do cérebro e do tumor.</a:t>
            </a:r>
          </a:p>
          <a:p>
            <a:endParaRPr lang="pt-BR" i="0" dirty="0"/>
          </a:p>
          <a:p>
            <a:r>
              <a:rPr lang="pt-BR" i="0" dirty="0"/>
              <a:t>Para mitigar esse problema, aplicamos uma normalização por z-score, que basicamente </a:t>
            </a:r>
            <a:r>
              <a:rPr lang="pt-BR" i="0" dirty="0" err="1"/>
              <a:t>recentraliza</a:t>
            </a:r>
            <a:r>
              <a:rPr lang="pt-BR" i="0" dirty="0"/>
              <a:t> e reescala os valores de intensidade. Com isso, as imagens passam a ter uma distribuição de brilho mais padronizada e ficam mais comparáveis entre si, permitindo um treinamento do modelo mais eficiente.</a:t>
            </a:r>
          </a:p>
          <a:p>
            <a:endParaRPr lang="pt-BR" i="0" dirty="0"/>
          </a:p>
          <a:p>
            <a:r>
              <a:rPr lang="pt-BR" i="0" dirty="0"/>
              <a:t>Por fim, entramos na parte de data </a:t>
            </a:r>
            <a:r>
              <a:rPr lang="pt-BR" i="0" dirty="0" err="1"/>
              <a:t>augmentation</a:t>
            </a:r>
            <a:r>
              <a:rPr lang="pt-BR" i="0" dirty="0"/>
              <a:t>, que eu já havia mencionado no slide anterior.</a:t>
            </a:r>
          </a:p>
          <a:p>
            <a:endParaRPr lang="pt-BR" i="0" dirty="0"/>
          </a:p>
          <a:p>
            <a:r>
              <a:rPr lang="pt-BR" i="0" dirty="0"/>
              <a:t>Data </a:t>
            </a:r>
            <a:r>
              <a:rPr lang="pt-BR" i="0" dirty="0" err="1"/>
              <a:t>augmentation</a:t>
            </a:r>
            <a:r>
              <a:rPr lang="pt-BR" i="0" dirty="0"/>
              <a:t> é uma técnica que consiste no aumento do conjunto de dados de treinamento através da geração de novas versões artificiais dos dados. Para o caso deste projeto, a ideia foi buscar gerar três versões artificiais de cada imagem normalizada utilizando uma combinação aleatória de três operações:</a:t>
            </a:r>
          </a:p>
          <a:p>
            <a:r>
              <a:rPr lang="pt-BR" i="0" dirty="0"/>
              <a:t>Espelhamento horizontal, rotações leves e pequenas perturbações no brilho e contraste da imagem</a:t>
            </a:r>
          </a:p>
          <a:p>
            <a:endParaRPr lang="pt-BR" i="0" dirty="0"/>
          </a:p>
          <a:p>
            <a:r>
              <a:rPr lang="pt-BR" i="0" dirty="0"/>
              <a:t>Dessa forma, o problema de desequilíbrio dos dados entre as classes foi resolvido, com o pipeline de pré-processamento gerando versões artificiais das RM até que cada classe atingisse o valor limite de 3.500 imagens. Esse aumento artificial também aumenta a diversidade de exemplos utilizado no treinamento, de forma a deixar o modelo mais robusto</a:t>
            </a:r>
          </a:p>
          <a:p>
            <a:endParaRPr lang="pt-BR" dirty="0"/>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7</a:t>
            </a:fld>
            <a:endParaRPr lang="pt-BR"/>
          </a:p>
        </p:txBody>
      </p:sp>
    </p:spTree>
    <p:extLst>
      <p:ext uri="{BB962C8B-B14F-4D97-AF65-F5344CB8AC3E}">
        <p14:creationId xmlns:p14="http://schemas.microsoft.com/office/powerpoint/2010/main" val="2265165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DFFD0-B0FB-2C15-1A95-D16953DA4024}"/>
            </a:ext>
          </a:extLst>
        </p:cNvPr>
        <p:cNvGrpSpPr/>
        <p:nvPr/>
      </p:nvGrpSpPr>
      <p:grpSpPr>
        <a:xfrm>
          <a:off x="0" y="0"/>
          <a:ext cx="0" cy="0"/>
          <a:chOff x="0" y="0"/>
          <a:chExt cx="0" cy="0"/>
        </a:xfrm>
      </p:grpSpPr>
      <p:sp>
        <p:nvSpPr>
          <p:cNvPr id="2" name="Espaço Reservado para Imagem de Slide 1">
            <a:extLst>
              <a:ext uri="{FF2B5EF4-FFF2-40B4-BE49-F238E27FC236}">
                <a16:creationId xmlns:a16="http://schemas.microsoft.com/office/drawing/2014/main" id="{B93872F9-62B4-026C-B011-D6ED59B3D8EC}"/>
              </a:ext>
            </a:extLst>
          </p:cNvPr>
          <p:cNvSpPr>
            <a:spLocks noGrp="1" noRot="1" noChangeAspect="1"/>
          </p:cNvSpPr>
          <p:nvPr>
            <p:ph type="sldImg"/>
          </p:nvPr>
        </p:nvSpPr>
        <p:spPr/>
      </p:sp>
      <p:sp>
        <p:nvSpPr>
          <p:cNvPr id="3" name="Espaço Reservado para Anotações 2">
            <a:extLst>
              <a:ext uri="{FF2B5EF4-FFF2-40B4-BE49-F238E27FC236}">
                <a16:creationId xmlns:a16="http://schemas.microsoft.com/office/drawing/2014/main" id="{A7E8DE26-3E31-ED19-311B-1519CB525B55}"/>
              </a:ext>
            </a:extLst>
          </p:cNvPr>
          <p:cNvSpPr>
            <a:spLocks noGrp="1"/>
          </p:cNvSpPr>
          <p:nvPr>
            <p:ph type="body" idx="1"/>
          </p:nvPr>
        </p:nvSpPr>
        <p:spPr/>
        <p:txBody>
          <a:bodyPr/>
          <a:lstStyle/>
          <a:p>
            <a:r>
              <a:rPr lang="pt-BR" dirty="0"/>
              <a:t>Aqui um exemplo de como a imagem era antes e como ela ficou depois do pré-processamento. Importante ressaltar que isso aqui foi antes da aplicação da normalização por z-score, depois disso as imagens são salvas no formato .</a:t>
            </a:r>
            <a:r>
              <a:rPr lang="pt-BR" dirty="0" err="1"/>
              <a:t>npy</a:t>
            </a:r>
            <a:r>
              <a:rPr lang="pt-BR" dirty="0"/>
              <a:t> ao invés dos formatos clássicos de imagens como .</a:t>
            </a:r>
            <a:r>
              <a:rPr lang="pt-BR" dirty="0" err="1"/>
              <a:t>jpg</a:t>
            </a:r>
            <a:r>
              <a:rPr lang="pt-BR" dirty="0"/>
              <a:t> e .png</a:t>
            </a:r>
          </a:p>
        </p:txBody>
      </p:sp>
      <p:sp>
        <p:nvSpPr>
          <p:cNvPr id="4" name="Espaço Reservado para Número de Slide 3">
            <a:extLst>
              <a:ext uri="{FF2B5EF4-FFF2-40B4-BE49-F238E27FC236}">
                <a16:creationId xmlns:a16="http://schemas.microsoft.com/office/drawing/2014/main" id="{296FC5DD-BD9A-0131-AFF6-83A06FC524C7}"/>
              </a:ext>
            </a:extLst>
          </p:cNvPr>
          <p:cNvSpPr>
            <a:spLocks noGrp="1"/>
          </p:cNvSpPr>
          <p:nvPr>
            <p:ph type="sldNum" sz="quarter" idx="5"/>
          </p:nvPr>
        </p:nvSpPr>
        <p:spPr/>
        <p:txBody>
          <a:bodyPr/>
          <a:lstStyle/>
          <a:p>
            <a:fld id="{563CE2C4-860D-4AAD-A82D-F444DC9D5820}" type="slidenum">
              <a:rPr lang="pt-BR" smtClean="0"/>
              <a:t>8</a:t>
            </a:fld>
            <a:endParaRPr lang="pt-BR"/>
          </a:p>
        </p:txBody>
      </p:sp>
    </p:spTree>
    <p:extLst>
      <p:ext uri="{BB962C8B-B14F-4D97-AF65-F5344CB8AC3E}">
        <p14:creationId xmlns:p14="http://schemas.microsoft.com/office/powerpoint/2010/main" val="1527994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Falando então da etapa de treinamento</a:t>
            </a:r>
          </a:p>
          <a:p>
            <a:endParaRPr lang="pt-BR" dirty="0"/>
          </a:p>
          <a:p>
            <a:r>
              <a:rPr lang="pt-BR" dirty="0"/>
              <a:t>Para construir um modelo que fosse ao mesmo tempo eficiente e relativamente leve, foi adotada a arquitetura MobileNetV2 como base</a:t>
            </a:r>
          </a:p>
          <a:p>
            <a:endParaRPr lang="pt-BR" dirty="0"/>
          </a:p>
          <a:p>
            <a:r>
              <a:rPr lang="pt-BR" dirty="0"/>
              <a:t>A MobileNetV2 é uma rede convolucional </a:t>
            </a:r>
            <a:r>
              <a:rPr lang="pt-BR" dirty="0" err="1"/>
              <a:t>pré</a:t>
            </a:r>
            <a:r>
              <a:rPr lang="pt-BR" dirty="0"/>
              <a:t>-treinada no </a:t>
            </a:r>
            <a:r>
              <a:rPr lang="pt-BR" dirty="0" err="1"/>
              <a:t>ImageNet</a:t>
            </a:r>
            <a:r>
              <a:rPr lang="pt-BR" dirty="0"/>
              <a:t>, que é um grande conjunto de imagens gerais. Isso significa que ela já aprendeu diversos filtros e padrões visuais básicos, como bordas, texturas e formas; o que acaba por ser extremamente útil na análise de imagens de ressonância magnética.</a:t>
            </a:r>
          </a:p>
          <a:p>
            <a:endParaRPr lang="pt-BR" dirty="0"/>
          </a:p>
          <a:p>
            <a:r>
              <a:rPr lang="pt-BR" dirty="0"/>
              <a:t>Usar essa arquitetura como </a:t>
            </a:r>
            <a:r>
              <a:rPr lang="pt-BR" dirty="0" err="1"/>
              <a:t>backbone</a:t>
            </a:r>
            <a:r>
              <a:rPr lang="pt-BR" dirty="0"/>
              <a:t> é uma forma de </a:t>
            </a:r>
            <a:r>
              <a:rPr lang="pt-BR" dirty="0" err="1"/>
              <a:t>transfer</a:t>
            </a:r>
            <a:r>
              <a:rPr lang="pt-BR" dirty="0"/>
              <a:t> learning: em vez de treinar tudo do zero, será reaproveitado o conhecimento prévio de analise de imagens , havendo somente a necessidade de adaptar a rede para a tarefa específica do projeto, que é a classificação de tumores cerebrais</a:t>
            </a:r>
          </a:p>
          <a:p>
            <a:endParaRPr lang="pt-BR" dirty="0"/>
          </a:p>
          <a:p>
            <a:r>
              <a:rPr lang="pt-BR" dirty="0"/>
              <a:t>Isso traz duas vantagens principais:</a:t>
            </a:r>
          </a:p>
          <a:p>
            <a:r>
              <a:rPr lang="pt-BR" dirty="0"/>
              <a:t>Redução significativa do tempo de treinamento</a:t>
            </a:r>
          </a:p>
          <a:p>
            <a:r>
              <a:rPr lang="pt-BR" dirty="0"/>
              <a:t>Redução do risco de </a:t>
            </a:r>
            <a:r>
              <a:rPr lang="pt-BR" dirty="0" err="1"/>
              <a:t>overfitting</a:t>
            </a:r>
            <a:r>
              <a:rPr lang="pt-BR" dirty="0"/>
              <a:t>, já que o modelo não precisa inventar todos os filtros do zero usando somente imagens de RM</a:t>
            </a:r>
          </a:p>
          <a:p>
            <a:endParaRPr lang="pt-BR" dirty="0"/>
          </a:p>
          <a:p>
            <a:r>
              <a:rPr lang="pt-BR" dirty="0"/>
              <a:t>Justamente pensando em evitar </a:t>
            </a:r>
            <a:r>
              <a:rPr lang="pt-BR" dirty="0" err="1"/>
              <a:t>overfitting</a:t>
            </a:r>
            <a:r>
              <a:rPr lang="pt-BR" dirty="0"/>
              <a:t>, a base convolucional MobileNetV2 foi mantida congelada, ou seja, os pesos dessas camadas não foram atualizados durante o treinamento. Além disso, também foram adicionadas as seguintes camadas sob a base:</a:t>
            </a:r>
          </a:p>
          <a:p>
            <a:r>
              <a:rPr lang="pt-BR" dirty="0"/>
              <a:t>Uma camada de global </a:t>
            </a:r>
            <a:r>
              <a:rPr lang="pt-BR" dirty="0" err="1"/>
              <a:t>average</a:t>
            </a:r>
            <a:r>
              <a:rPr lang="pt-BR" dirty="0"/>
              <a:t> </a:t>
            </a:r>
            <a:r>
              <a:rPr lang="pt-BR" dirty="0" err="1"/>
              <a:t>pooling</a:t>
            </a:r>
            <a:r>
              <a:rPr lang="pt-BR" dirty="0"/>
              <a:t>, uma de </a:t>
            </a:r>
            <a:r>
              <a:rPr lang="pt-BR" dirty="0" err="1"/>
              <a:t>dropout</a:t>
            </a:r>
            <a:r>
              <a:rPr lang="pt-BR" dirty="0"/>
              <a:t> e uma camada densa com ativação </a:t>
            </a:r>
            <a:r>
              <a:rPr lang="pt-BR" dirty="0" err="1"/>
              <a:t>softmax</a:t>
            </a:r>
            <a:endParaRPr lang="pt-BR" dirty="0"/>
          </a:p>
          <a:p>
            <a:endParaRPr lang="pt-BR" dirty="0"/>
          </a:p>
          <a:p>
            <a:r>
              <a:rPr lang="pt-BR" dirty="0"/>
              <a:t>O treinamento foi realizado utilizando o otimizador Adam, com uma taxa de aprendizado relativamente baixa, de 1x10^-4</a:t>
            </a:r>
          </a:p>
          <a:p>
            <a:endParaRPr lang="pt-BR" dirty="0"/>
          </a:p>
          <a:p>
            <a:r>
              <a:rPr lang="pt-BR" dirty="0"/>
              <a:t>Por fim, os dados que já tinham sido preparados para treinamento foram </a:t>
            </a:r>
            <a:r>
              <a:rPr lang="pt-BR" b="1" dirty="0"/>
              <a:t>novamente divididos em dois subconjuntos</a:t>
            </a:r>
            <a:r>
              <a:rPr lang="pt-BR" dirty="0"/>
              <a:t>:</a:t>
            </a:r>
            <a:br>
              <a:rPr lang="pt-BR" dirty="0"/>
            </a:br>
            <a:r>
              <a:rPr lang="pt-BR" dirty="0"/>
              <a:t>cerca de </a:t>
            </a:r>
            <a:r>
              <a:rPr lang="pt-BR" b="1" dirty="0"/>
              <a:t>80% para treino</a:t>
            </a:r>
            <a:r>
              <a:rPr lang="pt-BR" dirty="0"/>
              <a:t> do modelo e </a:t>
            </a:r>
            <a:r>
              <a:rPr lang="pt-BR" b="1" dirty="0"/>
              <a:t>20% para validação</a:t>
            </a:r>
            <a:r>
              <a:rPr lang="pt-BR" dirty="0"/>
              <a:t>.</a:t>
            </a:r>
          </a:p>
          <a:p>
            <a:r>
              <a:rPr lang="pt-BR" dirty="0"/>
              <a:t>Essa validação ao longo do treinamento é o que permite acompanhar se o modelo está realmente aprendendo a generalizar ou se está só decorando o conjunto de treinamento. A partir dessas curvas de treino e validação é que a gente consegue, por exemplo, ajustar o número de épocas e identificar sinais de </a:t>
            </a:r>
            <a:r>
              <a:rPr lang="pt-BR" dirty="0" err="1"/>
              <a:t>overfitting</a:t>
            </a:r>
            <a:r>
              <a:rPr lang="pt-BR" dirty="0"/>
              <a:t>.</a:t>
            </a:r>
          </a:p>
          <a:p>
            <a:endParaRPr lang="pt-BR" i="0" dirty="0"/>
          </a:p>
          <a:p>
            <a:endParaRPr lang="pt-BR" i="0" dirty="0"/>
          </a:p>
          <a:p>
            <a:endParaRPr lang="pt-BR" i="0" dirty="0"/>
          </a:p>
          <a:p>
            <a:endParaRPr lang="pt-BR" i="0" dirty="0"/>
          </a:p>
        </p:txBody>
      </p:sp>
      <p:sp>
        <p:nvSpPr>
          <p:cNvPr id="4" name="Espaço Reservado para Número de Slide 3"/>
          <p:cNvSpPr>
            <a:spLocks noGrp="1"/>
          </p:cNvSpPr>
          <p:nvPr>
            <p:ph type="sldNum" sz="quarter" idx="5"/>
          </p:nvPr>
        </p:nvSpPr>
        <p:spPr/>
        <p:txBody>
          <a:bodyPr/>
          <a:lstStyle/>
          <a:p>
            <a:fld id="{563CE2C4-860D-4AAD-A82D-F444DC9D5820}" type="slidenum">
              <a:rPr lang="pt-BR" smtClean="0"/>
              <a:t>9</a:t>
            </a:fld>
            <a:endParaRPr lang="pt-BR"/>
          </a:p>
        </p:txBody>
      </p:sp>
    </p:spTree>
    <p:extLst>
      <p:ext uri="{BB962C8B-B14F-4D97-AF65-F5344CB8AC3E}">
        <p14:creationId xmlns:p14="http://schemas.microsoft.com/office/powerpoint/2010/main" val="2926988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581A74-859E-61DE-078C-B75074358208}"/>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48B3833B-AFB0-0926-C524-75DB60041C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C01AAC0E-2666-1169-1BF0-34214EFAEF06}"/>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5" name="Espaço Reservado para Rodapé 4">
            <a:extLst>
              <a:ext uri="{FF2B5EF4-FFF2-40B4-BE49-F238E27FC236}">
                <a16:creationId xmlns:a16="http://schemas.microsoft.com/office/drawing/2014/main" id="{1D36C3A8-A841-7117-5597-9BA158A2E28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F4325254-0214-4986-FF16-B468C30EF27D}"/>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1770076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88CEDA-74E3-F84A-A24E-C80E6A770019}"/>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71B8A6B9-52DE-AB8F-6022-B723E8303218}"/>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2F29E8E-B1E1-3675-C28B-7C78D85B422B}"/>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5" name="Espaço Reservado para Rodapé 4">
            <a:extLst>
              <a:ext uri="{FF2B5EF4-FFF2-40B4-BE49-F238E27FC236}">
                <a16:creationId xmlns:a16="http://schemas.microsoft.com/office/drawing/2014/main" id="{C674F3C4-ED7C-45DD-FE0A-3FCD0ABF3876}"/>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CA170CC-07BE-6176-A2EB-202FA3BF5700}"/>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3281895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CDE13B68-F6C2-2A89-AE40-5B6104A2796E}"/>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99BF89E7-0D3E-009F-F78D-BF97C61272EB}"/>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0D6A9962-6852-C979-E6F1-4B781C914ED2}"/>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5" name="Espaço Reservado para Rodapé 4">
            <a:extLst>
              <a:ext uri="{FF2B5EF4-FFF2-40B4-BE49-F238E27FC236}">
                <a16:creationId xmlns:a16="http://schemas.microsoft.com/office/drawing/2014/main" id="{F9DEA5F6-4225-C87A-BFC1-95A65A7C79EC}"/>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65A365A-E979-F77E-DA69-05DD4A23AEB8}"/>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2887825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855115-B90B-6B28-6CD4-CB45A99360E7}"/>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BCCB2B8B-E3E8-3C37-C6CA-F32CFD66D465}"/>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F1AC3FF7-FD23-8EE9-8A29-F8B251A9B3E6}"/>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5" name="Espaço Reservado para Rodapé 4">
            <a:extLst>
              <a:ext uri="{FF2B5EF4-FFF2-40B4-BE49-F238E27FC236}">
                <a16:creationId xmlns:a16="http://schemas.microsoft.com/office/drawing/2014/main" id="{943F28D4-DD08-2F65-FB4F-B3062C08D595}"/>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51507257-C3E4-175F-E08C-8C8C772330A5}"/>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266932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51F7B3-B562-4BF9-E4E2-8E1EFD434401}"/>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3040D7CA-9D1F-6D7D-D4DD-63787307F76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D782E185-13FA-C7E7-DF26-5E9BA2B32F32}"/>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5" name="Espaço Reservado para Rodapé 4">
            <a:extLst>
              <a:ext uri="{FF2B5EF4-FFF2-40B4-BE49-F238E27FC236}">
                <a16:creationId xmlns:a16="http://schemas.microsoft.com/office/drawing/2014/main" id="{B572251A-8CF9-844D-DEE8-5CB418F12E56}"/>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60CF30D-3F5E-FEB4-9351-EADCBA43FA4C}"/>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1588994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8DA86F-4B70-9756-E8DE-18BF97DBDD67}"/>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3EE6D473-57F9-7858-9D93-5261DF857400}"/>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3CB26115-7CDA-696B-2A6C-54A1C1A08D92}"/>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1805AC64-64EB-6ED3-9882-FEA8629C6018}"/>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6" name="Espaço Reservado para Rodapé 5">
            <a:extLst>
              <a:ext uri="{FF2B5EF4-FFF2-40B4-BE49-F238E27FC236}">
                <a16:creationId xmlns:a16="http://schemas.microsoft.com/office/drawing/2014/main" id="{627809E4-3930-35C9-80F6-184E9A6C2F61}"/>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81587D62-CB5B-FCE3-8266-948066BF8270}"/>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3605153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FED601-2785-157C-8E3B-7EF3F6B05E23}"/>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25597446-7661-A0A3-9027-369080604D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27E52607-A225-2373-B86C-D063225C46DE}"/>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29A44942-BE33-1D2D-7414-914427DFFD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D72D3362-071C-B6FD-54E7-CED37528D7DB}"/>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226338B7-99A5-3C1A-E26C-7E54BAD59AA3}"/>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8" name="Espaço Reservado para Rodapé 7">
            <a:extLst>
              <a:ext uri="{FF2B5EF4-FFF2-40B4-BE49-F238E27FC236}">
                <a16:creationId xmlns:a16="http://schemas.microsoft.com/office/drawing/2014/main" id="{F0D29C87-31FB-EE2D-A517-DD913752668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F87CEC62-C12A-892D-ECE8-7B0714C785AA}"/>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2691057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636BAC-E33E-8AA8-B842-4E1DA5E5C0EA}"/>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D9287A0C-CA03-3819-42B0-8ECDD5514C9C}"/>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4" name="Espaço Reservado para Rodapé 3">
            <a:extLst>
              <a:ext uri="{FF2B5EF4-FFF2-40B4-BE49-F238E27FC236}">
                <a16:creationId xmlns:a16="http://schemas.microsoft.com/office/drawing/2014/main" id="{52020D63-C8AF-70E4-CF30-3F07401B711F}"/>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C23D7C0F-2B13-BC28-3D2C-4CD4DF9EC947}"/>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4275767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A47BC8B1-594F-D4F2-A015-636C3C52922B}"/>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3" name="Espaço Reservado para Rodapé 2">
            <a:extLst>
              <a:ext uri="{FF2B5EF4-FFF2-40B4-BE49-F238E27FC236}">
                <a16:creationId xmlns:a16="http://schemas.microsoft.com/office/drawing/2014/main" id="{A822919B-EBF7-E2BA-B95F-4CBCB2431459}"/>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C1EC6346-E2C3-45CA-87BF-E82B5878C271}"/>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2591380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FACAF5-26F4-8CCF-56FE-4FEF7E53E9F8}"/>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5CBDCC13-2F7C-A0CD-0768-39F3C5F049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430C47CF-CAA6-109A-F6AB-2B78419BF3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8D13C90A-A479-261E-BB7F-E198EC4021DF}"/>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6" name="Espaço Reservado para Rodapé 5">
            <a:extLst>
              <a:ext uri="{FF2B5EF4-FFF2-40B4-BE49-F238E27FC236}">
                <a16:creationId xmlns:a16="http://schemas.microsoft.com/office/drawing/2014/main" id="{4CD07A27-92E4-6C4B-DA36-5B7E710890A5}"/>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A5125D37-C995-C7A1-CE8A-07B83CC3C010}"/>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2216920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5BB81F-F1C2-687E-A671-9EDA04B0A923}"/>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B250D6E7-C51E-A842-F016-2F5FC54CDE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BA7EDC54-2FFB-D512-01D1-4984526ED4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3685BF40-9242-D410-1CE6-DA92F54F8B4E}"/>
              </a:ext>
            </a:extLst>
          </p:cNvPr>
          <p:cNvSpPr>
            <a:spLocks noGrp="1"/>
          </p:cNvSpPr>
          <p:nvPr>
            <p:ph type="dt" sz="half" idx="10"/>
          </p:nvPr>
        </p:nvSpPr>
        <p:spPr/>
        <p:txBody>
          <a:bodyPr/>
          <a:lstStyle/>
          <a:p>
            <a:fld id="{3E11EA74-A5CF-4229-9A2A-FEBD1901B5A1}" type="datetimeFigureOut">
              <a:rPr lang="pt-BR" smtClean="0"/>
              <a:t>26/11/2025</a:t>
            </a:fld>
            <a:endParaRPr lang="pt-BR"/>
          </a:p>
        </p:txBody>
      </p:sp>
      <p:sp>
        <p:nvSpPr>
          <p:cNvPr id="6" name="Espaço Reservado para Rodapé 5">
            <a:extLst>
              <a:ext uri="{FF2B5EF4-FFF2-40B4-BE49-F238E27FC236}">
                <a16:creationId xmlns:a16="http://schemas.microsoft.com/office/drawing/2014/main" id="{592AD435-D6C6-71E0-9F07-30532485A083}"/>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CAB34BF-253D-E168-9FBB-8736BAF958A4}"/>
              </a:ext>
            </a:extLst>
          </p:cNvPr>
          <p:cNvSpPr>
            <a:spLocks noGrp="1"/>
          </p:cNvSpPr>
          <p:nvPr>
            <p:ph type="sldNum" sz="quarter" idx="12"/>
          </p:nvPr>
        </p:nvSpPr>
        <p:spPr/>
        <p:txBody>
          <a:bodyPr/>
          <a:lstStyle/>
          <a:p>
            <a:fld id="{A27830FB-B8ED-40BA-A935-CCB8E14B3AD8}" type="slidenum">
              <a:rPr lang="pt-BR" smtClean="0"/>
              <a:t>‹nº›</a:t>
            </a:fld>
            <a:endParaRPr lang="pt-BR"/>
          </a:p>
        </p:txBody>
      </p:sp>
    </p:spTree>
    <p:extLst>
      <p:ext uri="{BB962C8B-B14F-4D97-AF65-F5344CB8AC3E}">
        <p14:creationId xmlns:p14="http://schemas.microsoft.com/office/powerpoint/2010/main" val="3678396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B1DD95F3-FA83-54B7-402D-A9060E45DA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551FF4D1-6ACA-9A9A-3C67-DB0183C671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E902694-F518-4D28-CC75-C8BFDBEECC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E11EA74-A5CF-4229-9A2A-FEBD1901B5A1}" type="datetimeFigureOut">
              <a:rPr lang="pt-BR" smtClean="0"/>
              <a:t>26/11/2025</a:t>
            </a:fld>
            <a:endParaRPr lang="pt-BR"/>
          </a:p>
        </p:txBody>
      </p:sp>
      <p:sp>
        <p:nvSpPr>
          <p:cNvPr id="5" name="Espaço Reservado para Rodapé 4">
            <a:extLst>
              <a:ext uri="{FF2B5EF4-FFF2-40B4-BE49-F238E27FC236}">
                <a16:creationId xmlns:a16="http://schemas.microsoft.com/office/drawing/2014/main" id="{C14888E8-DB2C-9533-186B-CD4F59079E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pt-BR"/>
          </a:p>
        </p:txBody>
      </p:sp>
      <p:sp>
        <p:nvSpPr>
          <p:cNvPr id="6" name="Espaço Reservado para Número de Slide 5">
            <a:extLst>
              <a:ext uri="{FF2B5EF4-FFF2-40B4-BE49-F238E27FC236}">
                <a16:creationId xmlns:a16="http://schemas.microsoft.com/office/drawing/2014/main" id="{1E3FB79A-85A1-89B0-FAC8-D75E54E278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27830FB-B8ED-40BA-A935-CCB8E14B3AD8}" type="slidenum">
              <a:rPr lang="pt-BR" smtClean="0"/>
              <a:t>‹nº›</a:t>
            </a:fld>
            <a:endParaRPr lang="pt-BR"/>
          </a:p>
        </p:txBody>
      </p:sp>
    </p:spTree>
    <p:extLst>
      <p:ext uri="{BB962C8B-B14F-4D97-AF65-F5344CB8AC3E}">
        <p14:creationId xmlns:p14="http://schemas.microsoft.com/office/powerpoint/2010/main" val="42361442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8.png"/><Relationship Id="rId7" Type="http://schemas.openxmlformats.org/officeDocument/2006/relationships/diagramColors" Target="../diagrams/colors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kaggle.com/datasets/masoudnickparvar/brain-tumor-mri-dataset/data"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hyperlink" Target="https://neurocirurgiao.net.br/tumor-cerebral-quais-sao-os-sintomas-e-as-diferencas-entre-eles/" TargetMode="External"/><Relationship Id="rId4" Type="http://schemas.openxmlformats.org/officeDocument/2006/relationships/hyperlink" Target="https://doi.org/10.1016/j.mri.2019.05.028"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jpe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1.jp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m 4" descr="Uma imagem contendo Diagrama&#10;&#10;O conteúdo gerado por IA pode estar incorreto.">
            <a:extLst>
              <a:ext uri="{FF2B5EF4-FFF2-40B4-BE49-F238E27FC236}">
                <a16:creationId xmlns:a16="http://schemas.microsoft.com/office/drawing/2014/main" id="{BB379241-20CC-C7F2-6DE7-E8C5629D36A2}"/>
              </a:ext>
            </a:extLst>
          </p:cNvPr>
          <p:cNvPicPr>
            <a:picLocks noChangeAspect="1"/>
          </p:cNvPicPr>
          <p:nvPr/>
        </p:nvPicPr>
        <p:blipFill>
          <a:blip r:embed="rId3">
            <a:alphaModFix amt="50000"/>
            <a:extLst>
              <a:ext uri="{28A0092B-C50C-407E-A947-70E740481C1C}">
                <a14:useLocalDpi xmlns:a14="http://schemas.microsoft.com/office/drawing/2010/main" val="0"/>
              </a:ext>
            </a:extLst>
          </a:blip>
          <a:srcRect t="11355" b="1772"/>
          <a:stretch>
            <a:fillRect/>
          </a:stretch>
        </p:blipFill>
        <p:spPr>
          <a:xfrm>
            <a:off x="20" y="1"/>
            <a:ext cx="12191980" cy="6857999"/>
          </a:xfrm>
          <a:prstGeom prst="rect">
            <a:avLst/>
          </a:prstGeom>
        </p:spPr>
      </p:pic>
      <p:sp>
        <p:nvSpPr>
          <p:cNvPr id="2" name="Título 1">
            <a:extLst>
              <a:ext uri="{FF2B5EF4-FFF2-40B4-BE49-F238E27FC236}">
                <a16:creationId xmlns:a16="http://schemas.microsoft.com/office/drawing/2014/main" id="{48E351DB-8B94-ADD6-8F9A-FB8E754E10B6}"/>
              </a:ext>
            </a:extLst>
          </p:cNvPr>
          <p:cNvSpPr>
            <a:spLocks noGrp="1"/>
          </p:cNvSpPr>
          <p:nvPr>
            <p:ph type="ctrTitle"/>
          </p:nvPr>
        </p:nvSpPr>
        <p:spPr>
          <a:xfrm>
            <a:off x="1524000" y="228058"/>
            <a:ext cx="9144000" cy="2900518"/>
          </a:xfrm>
        </p:spPr>
        <p:txBody>
          <a:bodyPr>
            <a:normAutofit/>
          </a:bodyPr>
          <a:lstStyle/>
          <a:p>
            <a:r>
              <a:rPr lang="pt-BR" b="1" i="1" dirty="0">
                <a:solidFill>
                  <a:srgbClr val="FFFFFF"/>
                </a:solidFill>
                <a:latin typeface="Californian FB" panose="0207040306080B030204" pitchFamily="18" charset="0"/>
              </a:rPr>
              <a:t>Detecção e Diagnóstico Automático de Tumores Cerebrais</a:t>
            </a:r>
          </a:p>
        </p:txBody>
      </p:sp>
      <p:sp>
        <p:nvSpPr>
          <p:cNvPr id="3" name="Subtítulo 2">
            <a:extLst>
              <a:ext uri="{FF2B5EF4-FFF2-40B4-BE49-F238E27FC236}">
                <a16:creationId xmlns:a16="http://schemas.microsoft.com/office/drawing/2014/main" id="{A42E8F74-E7E4-C1D9-BA43-09A4266BE3CF}"/>
              </a:ext>
            </a:extLst>
          </p:cNvPr>
          <p:cNvSpPr>
            <a:spLocks noGrp="1"/>
          </p:cNvSpPr>
          <p:nvPr>
            <p:ph type="subTitle" idx="1"/>
          </p:nvPr>
        </p:nvSpPr>
        <p:spPr>
          <a:xfrm>
            <a:off x="1524000" y="5405400"/>
            <a:ext cx="9144000" cy="1098395"/>
          </a:xfrm>
        </p:spPr>
        <p:txBody>
          <a:bodyPr>
            <a:normAutofit/>
          </a:bodyPr>
          <a:lstStyle/>
          <a:p>
            <a:r>
              <a:rPr lang="pt-BR" sz="2000" dirty="0">
                <a:solidFill>
                  <a:srgbClr val="FFFFFF"/>
                </a:solidFill>
                <a:latin typeface="Californian FB" panose="0207040306080B030204" pitchFamily="18" charset="0"/>
              </a:rPr>
              <a:t>João Paulo de Souza Rodrigues</a:t>
            </a:r>
          </a:p>
          <a:p>
            <a:r>
              <a:rPr lang="pt-BR" sz="2000" dirty="0">
                <a:solidFill>
                  <a:srgbClr val="FFFFFF"/>
                </a:solidFill>
                <a:latin typeface="Californian FB" panose="0207040306080B030204" pitchFamily="18" charset="0"/>
              </a:rPr>
              <a:t>21.01809-0</a:t>
            </a:r>
          </a:p>
        </p:txBody>
      </p:sp>
      <p:pic>
        <p:nvPicPr>
          <p:cNvPr id="12" name="Imagem 11" descr="Logotipo&#10;&#10;O conteúdo gerado por IA pode estar incorreto.">
            <a:extLst>
              <a:ext uri="{FF2B5EF4-FFF2-40B4-BE49-F238E27FC236}">
                <a16:creationId xmlns:a16="http://schemas.microsoft.com/office/drawing/2014/main" id="{BBF4598B-D2BC-9C71-792A-753BAE120C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59660" y="228057"/>
            <a:ext cx="1616737" cy="753626"/>
          </a:xfrm>
          <a:prstGeom prst="rect">
            <a:avLst/>
          </a:prstGeom>
        </p:spPr>
      </p:pic>
    </p:spTree>
    <p:extLst>
      <p:ext uri="{BB962C8B-B14F-4D97-AF65-F5344CB8AC3E}">
        <p14:creationId xmlns:p14="http://schemas.microsoft.com/office/powerpoint/2010/main" val="31755473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CC4C1-9C5D-8003-92F5-839EE4EC4264}"/>
            </a:ext>
          </a:extLst>
        </p:cNvPr>
        <p:cNvGrpSpPr/>
        <p:nvPr/>
      </p:nvGrpSpPr>
      <p:grpSpPr>
        <a:xfrm>
          <a:off x="0" y="0"/>
          <a:ext cx="0" cy="0"/>
          <a:chOff x="0" y="0"/>
          <a:chExt cx="0" cy="0"/>
        </a:xfrm>
      </p:grpSpPr>
      <p:sp>
        <p:nvSpPr>
          <p:cNvPr id="4" name="Retângulo 3">
            <a:extLst>
              <a:ext uri="{FF2B5EF4-FFF2-40B4-BE49-F238E27FC236}">
                <a16:creationId xmlns:a16="http://schemas.microsoft.com/office/drawing/2014/main" id="{EF5AB24F-4FB9-80C4-13AF-AD2AE857B642}"/>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sp>
        <p:nvSpPr>
          <p:cNvPr id="5" name="CaixaDeTexto 4">
            <a:extLst>
              <a:ext uri="{FF2B5EF4-FFF2-40B4-BE49-F238E27FC236}">
                <a16:creationId xmlns:a16="http://schemas.microsoft.com/office/drawing/2014/main" id="{9C481D4F-C1F3-B5F8-E672-07EDB13CAF6C}"/>
              </a:ext>
            </a:extLst>
          </p:cNvPr>
          <p:cNvSpPr txBox="1"/>
          <p:nvPr/>
        </p:nvSpPr>
        <p:spPr>
          <a:xfrm>
            <a:off x="787078" y="305350"/>
            <a:ext cx="5308921" cy="630942"/>
          </a:xfrm>
          <a:prstGeom prst="rect">
            <a:avLst/>
          </a:prstGeom>
          <a:noFill/>
        </p:spPr>
        <p:txBody>
          <a:bodyPr wrap="square" rtlCol="0">
            <a:spAutoFit/>
          </a:bodyPr>
          <a:lstStyle/>
          <a:p>
            <a:r>
              <a:rPr lang="pt-BR" sz="3500" b="1" dirty="0">
                <a:solidFill>
                  <a:srgbClr val="002060"/>
                </a:solidFill>
                <a:latin typeface="Californian FB" panose="0207040306080B030204" pitchFamily="18" charset="0"/>
              </a:rPr>
              <a:t>TREINAMENTO</a:t>
            </a:r>
          </a:p>
        </p:txBody>
      </p:sp>
      <p:sp>
        <p:nvSpPr>
          <p:cNvPr id="8" name="CaixaDeTexto 7">
            <a:extLst>
              <a:ext uri="{FF2B5EF4-FFF2-40B4-BE49-F238E27FC236}">
                <a16:creationId xmlns:a16="http://schemas.microsoft.com/office/drawing/2014/main" id="{6D500DA4-61C9-4098-2C18-DEBD703F1F2E}"/>
              </a:ext>
            </a:extLst>
          </p:cNvPr>
          <p:cNvSpPr txBox="1"/>
          <p:nvPr/>
        </p:nvSpPr>
        <p:spPr>
          <a:xfrm>
            <a:off x="787078" y="1311912"/>
            <a:ext cx="10648709" cy="984885"/>
          </a:xfrm>
          <a:prstGeom prst="rect">
            <a:avLst/>
          </a:prstGeom>
          <a:noFill/>
        </p:spPr>
        <p:txBody>
          <a:bodyPr wrap="square" rtlCol="0">
            <a:spAutoFit/>
          </a:bodyPr>
          <a:lstStyle/>
          <a:p>
            <a:r>
              <a:rPr lang="pt-BR" sz="2000" dirty="0"/>
              <a:t>Foram utilizados dois mecanismos de controle durante o treinamento, com o intuito de estabilizar o modelo e minimizar o risco de </a:t>
            </a:r>
            <a:r>
              <a:rPr lang="pt-BR" sz="2000" i="1" dirty="0" err="1"/>
              <a:t>overfitting</a:t>
            </a:r>
            <a:endParaRPr lang="pt-BR" sz="2000" dirty="0"/>
          </a:p>
          <a:p>
            <a:endParaRPr lang="pt-BR" dirty="0"/>
          </a:p>
        </p:txBody>
      </p:sp>
      <p:pic>
        <p:nvPicPr>
          <p:cNvPr id="3" name="Imagem 2" descr="Diagrama&#10;&#10;O conteúdo gerado por IA pode estar incorreto.">
            <a:extLst>
              <a:ext uri="{FF2B5EF4-FFF2-40B4-BE49-F238E27FC236}">
                <a16:creationId xmlns:a16="http://schemas.microsoft.com/office/drawing/2014/main" id="{E80B8EB2-505D-901E-CBA7-919B24EFBE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163" y="2799737"/>
            <a:ext cx="4098295" cy="3319619"/>
          </a:xfrm>
          <a:prstGeom prst="rect">
            <a:avLst/>
          </a:prstGeom>
        </p:spPr>
      </p:pic>
      <p:sp>
        <p:nvSpPr>
          <p:cNvPr id="6" name="Retângulo 5">
            <a:extLst>
              <a:ext uri="{FF2B5EF4-FFF2-40B4-BE49-F238E27FC236}">
                <a16:creationId xmlns:a16="http://schemas.microsoft.com/office/drawing/2014/main" id="{808D277A-AD81-054A-118E-EF8960609C61}"/>
              </a:ext>
            </a:extLst>
          </p:cNvPr>
          <p:cNvSpPr/>
          <p:nvPr/>
        </p:nvSpPr>
        <p:spPr>
          <a:xfrm>
            <a:off x="11704320" y="-63608"/>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CaixaDeTexto 8">
            <a:extLst>
              <a:ext uri="{FF2B5EF4-FFF2-40B4-BE49-F238E27FC236}">
                <a16:creationId xmlns:a16="http://schemas.microsoft.com/office/drawing/2014/main" id="{0754FB21-3CB9-49E3-96DB-4C2F2F93FB32}"/>
              </a:ext>
            </a:extLst>
          </p:cNvPr>
          <p:cNvSpPr txBox="1"/>
          <p:nvPr/>
        </p:nvSpPr>
        <p:spPr>
          <a:xfrm>
            <a:off x="2451088" y="2296797"/>
            <a:ext cx="2111223" cy="677108"/>
          </a:xfrm>
          <a:prstGeom prst="rect">
            <a:avLst/>
          </a:prstGeom>
          <a:noFill/>
        </p:spPr>
        <p:txBody>
          <a:bodyPr wrap="square" rtlCol="0">
            <a:spAutoFit/>
          </a:bodyPr>
          <a:lstStyle/>
          <a:p>
            <a:r>
              <a:rPr lang="pt-BR" sz="2000" b="1" i="1" dirty="0"/>
              <a:t>Early </a:t>
            </a:r>
            <a:r>
              <a:rPr lang="pt-BR" sz="2000" b="1" i="1" dirty="0" err="1"/>
              <a:t>Stopping</a:t>
            </a:r>
            <a:endParaRPr lang="pt-BR" sz="2000" b="1" i="1" dirty="0"/>
          </a:p>
          <a:p>
            <a:endParaRPr lang="pt-BR" dirty="0"/>
          </a:p>
        </p:txBody>
      </p:sp>
      <p:pic>
        <p:nvPicPr>
          <p:cNvPr id="12" name="Imagem 11" descr="Gráfico, Gráfico de linhas&#10;&#10;O conteúdo gerado por IA pode estar incorreto.">
            <a:extLst>
              <a:ext uri="{FF2B5EF4-FFF2-40B4-BE49-F238E27FC236}">
                <a16:creationId xmlns:a16="http://schemas.microsoft.com/office/drawing/2014/main" id="{2D851B60-136F-68F6-55C8-B662298174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2543" y="2799737"/>
            <a:ext cx="4098294" cy="3319619"/>
          </a:xfrm>
          <a:prstGeom prst="rect">
            <a:avLst/>
          </a:prstGeom>
        </p:spPr>
      </p:pic>
      <p:sp>
        <p:nvSpPr>
          <p:cNvPr id="13" name="CaixaDeTexto 12">
            <a:extLst>
              <a:ext uri="{FF2B5EF4-FFF2-40B4-BE49-F238E27FC236}">
                <a16:creationId xmlns:a16="http://schemas.microsoft.com/office/drawing/2014/main" id="{DD18159E-44FD-BE01-DAB8-AB795B791BA5}"/>
              </a:ext>
            </a:extLst>
          </p:cNvPr>
          <p:cNvSpPr txBox="1"/>
          <p:nvPr/>
        </p:nvSpPr>
        <p:spPr>
          <a:xfrm>
            <a:off x="7779728" y="2363601"/>
            <a:ext cx="2526884" cy="369332"/>
          </a:xfrm>
          <a:prstGeom prst="rect">
            <a:avLst/>
          </a:prstGeom>
          <a:noFill/>
        </p:spPr>
        <p:txBody>
          <a:bodyPr wrap="square" rtlCol="0">
            <a:spAutoFit/>
          </a:bodyPr>
          <a:lstStyle/>
          <a:p>
            <a:r>
              <a:rPr lang="pt-BR" b="1" i="1" dirty="0" err="1"/>
              <a:t>ReduceLROnPlateau</a:t>
            </a:r>
            <a:endParaRPr lang="pt-BR" b="1" i="1" dirty="0"/>
          </a:p>
        </p:txBody>
      </p:sp>
    </p:spTree>
    <p:extLst>
      <p:ext uri="{BB962C8B-B14F-4D97-AF65-F5344CB8AC3E}">
        <p14:creationId xmlns:p14="http://schemas.microsoft.com/office/powerpoint/2010/main" val="3265702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883C57-3ABE-38B5-21EE-DD3324B6EE79}"/>
            </a:ext>
          </a:extLst>
        </p:cNvPr>
        <p:cNvGrpSpPr/>
        <p:nvPr/>
      </p:nvGrpSpPr>
      <p:grpSpPr>
        <a:xfrm>
          <a:off x="0" y="0"/>
          <a:ext cx="0" cy="0"/>
          <a:chOff x="0" y="0"/>
          <a:chExt cx="0" cy="0"/>
        </a:xfrm>
      </p:grpSpPr>
      <p:sp>
        <p:nvSpPr>
          <p:cNvPr id="4" name="Retângulo 3">
            <a:extLst>
              <a:ext uri="{FF2B5EF4-FFF2-40B4-BE49-F238E27FC236}">
                <a16:creationId xmlns:a16="http://schemas.microsoft.com/office/drawing/2014/main" id="{DB4DD5F0-A4E0-EF0B-48EA-4BF9DE520F24}"/>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sp>
        <p:nvSpPr>
          <p:cNvPr id="5" name="CaixaDeTexto 4">
            <a:extLst>
              <a:ext uri="{FF2B5EF4-FFF2-40B4-BE49-F238E27FC236}">
                <a16:creationId xmlns:a16="http://schemas.microsoft.com/office/drawing/2014/main" id="{1A08A212-DF7A-D3A2-DBC8-79BF67242742}"/>
              </a:ext>
            </a:extLst>
          </p:cNvPr>
          <p:cNvSpPr txBox="1"/>
          <p:nvPr/>
        </p:nvSpPr>
        <p:spPr>
          <a:xfrm>
            <a:off x="787078" y="305350"/>
            <a:ext cx="5308921" cy="630942"/>
          </a:xfrm>
          <a:prstGeom prst="rect">
            <a:avLst/>
          </a:prstGeom>
          <a:noFill/>
        </p:spPr>
        <p:txBody>
          <a:bodyPr wrap="square" rtlCol="0">
            <a:spAutoFit/>
          </a:bodyPr>
          <a:lstStyle/>
          <a:p>
            <a:r>
              <a:rPr lang="pt-BR" sz="3500" b="1" dirty="0">
                <a:solidFill>
                  <a:srgbClr val="002060"/>
                </a:solidFill>
                <a:latin typeface="Californian FB" panose="0207040306080B030204" pitchFamily="18" charset="0"/>
              </a:rPr>
              <a:t>TREINAMENTO</a:t>
            </a:r>
          </a:p>
        </p:txBody>
      </p:sp>
      <p:sp>
        <p:nvSpPr>
          <p:cNvPr id="8" name="CaixaDeTexto 7">
            <a:extLst>
              <a:ext uri="{FF2B5EF4-FFF2-40B4-BE49-F238E27FC236}">
                <a16:creationId xmlns:a16="http://schemas.microsoft.com/office/drawing/2014/main" id="{8F12BB5D-F9D4-4608-7209-642E9C2861A6}"/>
              </a:ext>
            </a:extLst>
          </p:cNvPr>
          <p:cNvSpPr txBox="1"/>
          <p:nvPr/>
        </p:nvSpPr>
        <p:spPr>
          <a:xfrm>
            <a:off x="6095999" y="1311912"/>
            <a:ext cx="5339788" cy="5293757"/>
          </a:xfrm>
          <a:prstGeom prst="rect">
            <a:avLst/>
          </a:prstGeom>
          <a:noFill/>
        </p:spPr>
        <p:txBody>
          <a:bodyPr wrap="square" rtlCol="0">
            <a:spAutoFit/>
          </a:bodyPr>
          <a:lstStyle/>
          <a:p>
            <a:r>
              <a:rPr lang="pt-BR" sz="2000" dirty="0"/>
              <a:t>O treinamento do modelo foi realizado em 25 épocas, utilizando </a:t>
            </a:r>
            <a:r>
              <a:rPr lang="pt-BR" sz="2000" dirty="0" err="1"/>
              <a:t>mini-batches</a:t>
            </a:r>
            <a:r>
              <a:rPr lang="pt-BR" sz="2000" dirty="0"/>
              <a:t> de 32 imagens cada. </a:t>
            </a:r>
          </a:p>
          <a:p>
            <a:endParaRPr lang="pt-BR" sz="2000" dirty="0"/>
          </a:p>
          <a:p>
            <a:r>
              <a:rPr lang="pt-BR" sz="2000" dirty="0"/>
              <a:t>O histórico do treinamento mostra que o modelo obteve uma alta evolução na acurácia tanto para o subconjunto de treinamento quanto para o de validação:</a:t>
            </a:r>
          </a:p>
          <a:p>
            <a:pPr marL="342900" indent="-342900">
              <a:buFont typeface="Arial" panose="020B0604020202020204" pitchFamily="34" charset="0"/>
              <a:buChar char="•"/>
            </a:pPr>
            <a:r>
              <a:rPr lang="pt-BR" sz="2000" dirty="0"/>
              <a:t>Treinamento saiu de 50% para 92%</a:t>
            </a:r>
          </a:p>
          <a:p>
            <a:pPr marL="342900" indent="-342900">
              <a:buFont typeface="Arial" panose="020B0604020202020204" pitchFamily="34" charset="0"/>
              <a:buChar char="•"/>
            </a:pPr>
            <a:r>
              <a:rPr lang="pt-BR" sz="2000" dirty="0"/>
              <a:t>Validação saiu de 75% para 91%</a:t>
            </a:r>
          </a:p>
          <a:p>
            <a:pPr marL="342900" indent="-342900">
              <a:buFont typeface="Arial" panose="020B0604020202020204" pitchFamily="34" charset="0"/>
              <a:buChar char="•"/>
            </a:pPr>
            <a:r>
              <a:rPr lang="pt-BR" sz="2000" dirty="0"/>
              <a:t>Perda de validação se manteve baixa durante todo o treino</a:t>
            </a:r>
          </a:p>
          <a:p>
            <a:endParaRPr lang="pt-BR" sz="2000" dirty="0"/>
          </a:p>
          <a:p>
            <a:r>
              <a:rPr lang="pt-BR" sz="2000" b="1" dirty="0"/>
              <a:t>Esses valores indicam que o modelo foi capaz de generalizar para dados que não haviam sido vistos antes</a:t>
            </a:r>
          </a:p>
          <a:p>
            <a:endParaRPr lang="pt-BR" dirty="0"/>
          </a:p>
        </p:txBody>
      </p:sp>
      <p:sp>
        <p:nvSpPr>
          <p:cNvPr id="6" name="Retângulo 5">
            <a:extLst>
              <a:ext uri="{FF2B5EF4-FFF2-40B4-BE49-F238E27FC236}">
                <a16:creationId xmlns:a16="http://schemas.microsoft.com/office/drawing/2014/main" id="{4638BC04-7EA9-2D2F-8392-9392725494DE}"/>
              </a:ext>
            </a:extLst>
          </p:cNvPr>
          <p:cNvSpPr/>
          <p:nvPr/>
        </p:nvSpPr>
        <p:spPr>
          <a:xfrm>
            <a:off x="11704320" y="-63608"/>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7" name="Imagem 6" descr="Texto&#10;&#10;O conteúdo gerado por IA pode estar incorreto.">
            <a:extLst>
              <a:ext uri="{FF2B5EF4-FFF2-40B4-BE49-F238E27FC236}">
                <a16:creationId xmlns:a16="http://schemas.microsoft.com/office/drawing/2014/main" id="{E1BA3198-ACD1-5D18-894F-ADD8661EB091}"/>
              </a:ext>
            </a:extLst>
          </p:cNvPr>
          <p:cNvPicPr>
            <a:picLocks noChangeAspect="1"/>
          </p:cNvPicPr>
          <p:nvPr/>
        </p:nvPicPr>
        <p:blipFill>
          <a:blip r:embed="rId3"/>
          <a:stretch>
            <a:fillRect/>
          </a:stretch>
        </p:blipFill>
        <p:spPr>
          <a:xfrm>
            <a:off x="683097" y="1311912"/>
            <a:ext cx="5117003" cy="4764797"/>
          </a:xfrm>
          <a:prstGeom prst="rect">
            <a:avLst/>
          </a:prstGeom>
        </p:spPr>
      </p:pic>
    </p:spTree>
    <p:extLst>
      <p:ext uri="{BB962C8B-B14F-4D97-AF65-F5344CB8AC3E}">
        <p14:creationId xmlns:p14="http://schemas.microsoft.com/office/powerpoint/2010/main" val="595365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ângulo 3">
            <a:extLst>
              <a:ext uri="{FF2B5EF4-FFF2-40B4-BE49-F238E27FC236}">
                <a16:creationId xmlns:a16="http://schemas.microsoft.com/office/drawing/2014/main" id="{4E44221B-BD65-7FBA-1ABD-4149A20D386A}"/>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sp>
        <p:nvSpPr>
          <p:cNvPr id="5" name="CaixaDeTexto 4">
            <a:extLst>
              <a:ext uri="{FF2B5EF4-FFF2-40B4-BE49-F238E27FC236}">
                <a16:creationId xmlns:a16="http://schemas.microsoft.com/office/drawing/2014/main" id="{F6D45DAF-BB76-198E-8044-A21505011EB4}"/>
              </a:ext>
            </a:extLst>
          </p:cNvPr>
          <p:cNvSpPr txBox="1"/>
          <p:nvPr/>
        </p:nvSpPr>
        <p:spPr>
          <a:xfrm>
            <a:off x="787078" y="305350"/>
            <a:ext cx="5308921" cy="1169551"/>
          </a:xfrm>
          <a:prstGeom prst="rect">
            <a:avLst/>
          </a:prstGeom>
          <a:noFill/>
        </p:spPr>
        <p:txBody>
          <a:bodyPr wrap="square" rtlCol="0">
            <a:spAutoFit/>
          </a:bodyPr>
          <a:lstStyle/>
          <a:p>
            <a:r>
              <a:rPr lang="pt-BR" sz="3500" b="1" dirty="0">
                <a:solidFill>
                  <a:srgbClr val="002060"/>
                </a:solidFill>
                <a:latin typeface="Californian FB" panose="0207040306080B030204" pitchFamily="18" charset="0"/>
              </a:rPr>
              <a:t>MÉTRICAS DE DESEMPENHO</a:t>
            </a:r>
          </a:p>
        </p:txBody>
      </p:sp>
      <p:sp>
        <p:nvSpPr>
          <p:cNvPr id="11" name="Fluxograma: Conector 10">
            <a:extLst>
              <a:ext uri="{FF2B5EF4-FFF2-40B4-BE49-F238E27FC236}">
                <a16:creationId xmlns:a16="http://schemas.microsoft.com/office/drawing/2014/main" id="{3153C0EE-B072-E1CC-3F0F-BFEFC6EAAA99}"/>
              </a:ext>
            </a:extLst>
          </p:cNvPr>
          <p:cNvSpPr/>
          <p:nvPr/>
        </p:nvSpPr>
        <p:spPr>
          <a:xfrm>
            <a:off x="5571472" y="554323"/>
            <a:ext cx="6300487" cy="5749354"/>
          </a:xfrm>
          <a:prstGeom prst="flowChartConnector">
            <a:avLst/>
          </a:prstGeom>
          <a:gradFill flip="none" rotWithShape="1">
            <a:gsLst>
              <a:gs pos="0">
                <a:schemeClr val="accent1">
                  <a:alpha val="1000"/>
                  <a:lumMod val="100000"/>
                </a:schemeClr>
              </a:gs>
              <a:gs pos="90000">
                <a:srgbClr val="002060"/>
              </a:gs>
            </a:gsLst>
            <a:lin ang="5400000" scaled="1"/>
            <a:tileRect/>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2" name="Imagem 11" descr="Uma imagem contendo Interface gráfica do usuário&#10;&#10;O conteúdo gerado por IA pode estar incorreto.">
            <a:extLst>
              <a:ext uri="{FF2B5EF4-FFF2-40B4-BE49-F238E27FC236}">
                <a16:creationId xmlns:a16="http://schemas.microsoft.com/office/drawing/2014/main" id="{836809D7-7666-10F7-3885-18079565CE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9" y="835708"/>
            <a:ext cx="6081911" cy="5186584"/>
          </a:xfrm>
          <a:prstGeom prst="ellipse">
            <a:avLst/>
          </a:prstGeom>
        </p:spPr>
      </p:pic>
      <p:graphicFrame>
        <p:nvGraphicFramePr>
          <p:cNvPr id="22" name="CaixaDeTexto 19">
            <a:extLst>
              <a:ext uri="{FF2B5EF4-FFF2-40B4-BE49-F238E27FC236}">
                <a16:creationId xmlns:a16="http://schemas.microsoft.com/office/drawing/2014/main" id="{5EE1900B-C12B-4C54-7703-282747849105}"/>
              </a:ext>
            </a:extLst>
          </p:cNvPr>
          <p:cNvGraphicFramePr/>
          <p:nvPr>
            <p:extLst>
              <p:ext uri="{D42A27DB-BD31-4B8C-83A1-F6EECF244321}">
                <p14:modId xmlns:p14="http://schemas.microsoft.com/office/powerpoint/2010/main" val="3236815987"/>
              </p:ext>
            </p:extLst>
          </p:nvPr>
        </p:nvGraphicFramePr>
        <p:xfrm>
          <a:off x="862508" y="1544159"/>
          <a:ext cx="4559265" cy="49962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04797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6442A8-7D7B-CFEE-7098-0B0BFBF066C3}"/>
            </a:ext>
          </a:extLst>
        </p:cNvPr>
        <p:cNvGrpSpPr/>
        <p:nvPr/>
      </p:nvGrpSpPr>
      <p:grpSpPr>
        <a:xfrm>
          <a:off x="0" y="0"/>
          <a:ext cx="0" cy="0"/>
          <a:chOff x="0" y="0"/>
          <a:chExt cx="0" cy="0"/>
        </a:xfrm>
      </p:grpSpPr>
      <p:sp>
        <p:nvSpPr>
          <p:cNvPr id="5" name="CaixaDeTexto 4">
            <a:extLst>
              <a:ext uri="{FF2B5EF4-FFF2-40B4-BE49-F238E27FC236}">
                <a16:creationId xmlns:a16="http://schemas.microsoft.com/office/drawing/2014/main" id="{16EE80EF-877A-423E-504F-A0243F269258}"/>
              </a:ext>
            </a:extLst>
          </p:cNvPr>
          <p:cNvSpPr txBox="1"/>
          <p:nvPr/>
        </p:nvSpPr>
        <p:spPr>
          <a:xfrm>
            <a:off x="6245699" y="344679"/>
            <a:ext cx="5308921" cy="1169551"/>
          </a:xfrm>
          <a:prstGeom prst="rect">
            <a:avLst/>
          </a:prstGeom>
          <a:noFill/>
        </p:spPr>
        <p:txBody>
          <a:bodyPr wrap="square" rtlCol="0">
            <a:spAutoFit/>
          </a:bodyPr>
          <a:lstStyle/>
          <a:p>
            <a:pPr algn="r"/>
            <a:r>
              <a:rPr lang="pt-BR" sz="3500" b="1" dirty="0">
                <a:solidFill>
                  <a:srgbClr val="002060"/>
                </a:solidFill>
                <a:latin typeface="Californian FB" panose="0207040306080B030204" pitchFamily="18" charset="0"/>
              </a:rPr>
              <a:t>ANÁLISE DOS RESULTADOS</a:t>
            </a:r>
          </a:p>
        </p:txBody>
      </p:sp>
      <p:sp>
        <p:nvSpPr>
          <p:cNvPr id="3" name="Retângulo 2">
            <a:extLst>
              <a:ext uri="{FF2B5EF4-FFF2-40B4-BE49-F238E27FC236}">
                <a16:creationId xmlns:a16="http://schemas.microsoft.com/office/drawing/2014/main" id="{4B2066D2-5639-5956-2AAE-04619978D8F7}"/>
              </a:ext>
            </a:extLst>
          </p:cNvPr>
          <p:cNvSpPr/>
          <p:nvPr/>
        </p:nvSpPr>
        <p:spPr>
          <a:xfrm>
            <a:off x="11704320" y="-63608"/>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Fluxograma: Conector 5">
            <a:extLst>
              <a:ext uri="{FF2B5EF4-FFF2-40B4-BE49-F238E27FC236}">
                <a16:creationId xmlns:a16="http://schemas.microsoft.com/office/drawing/2014/main" id="{01E745E1-9CC1-9049-A0CC-3B57730F3C04}"/>
              </a:ext>
            </a:extLst>
          </p:cNvPr>
          <p:cNvSpPr/>
          <p:nvPr/>
        </p:nvSpPr>
        <p:spPr>
          <a:xfrm>
            <a:off x="320041" y="695146"/>
            <a:ext cx="6475219" cy="5358581"/>
          </a:xfrm>
          <a:prstGeom prst="flowChartConnector">
            <a:avLst/>
          </a:prstGeom>
          <a:gradFill flip="none" rotWithShape="1">
            <a:gsLst>
              <a:gs pos="0">
                <a:schemeClr val="accent1">
                  <a:alpha val="1000"/>
                  <a:lumMod val="100000"/>
                </a:schemeClr>
              </a:gs>
              <a:gs pos="71000">
                <a:srgbClr val="002060"/>
              </a:gs>
            </a:gsLst>
            <a:lin ang="5400000" scaled="1"/>
            <a:tileRect/>
          </a:gra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7" name="Imagem 6" descr="Texto&#10;&#10;O conteúdo gerado por IA pode estar incorreto.">
            <a:extLst>
              <a:ext uri="{FF2B5EF4-FFF2-40B4-BE49-F238E27FC236}">
                <a16:creationId xmlns:a16="http://schemas.microsoft.com/office/drawing/2014/main" id="{F629FD4D-96E3-2928-D660-C76DF4D53F05}"/>
              </a:ext>
            </a:extLst>
          </p:cNvPr>
          <p:cNvPicPr>
            <a:picLocks noChangeAspect="1"/>
          </p:cNvPicPr>
          <p:nvPr/>
        </p:nvPicPr>
        <p:blipFill>
          <a:blip r:embed="rId3"/>
          <a:stretch>
            <a:fillRect/>
          </a:stretch>
        </p:blipFill>
        <p:spPr>
          <a:xfrm>
            <a:off x="519202" y="914950"/>
            <a:ext cx="6027174" cy="4912635"/>
          </a:xfrm>
          <a:prstGeom prst="ellipse">
            <a:avLst/>
          </a:prstGeom>
        </p:spPr>
      </p:pic>
      <p:sp>
        <p:nvSpPr>
          <p:cNvPr id="10" name="CaixaDeTexto 9">
            <a:extLst>
              <a:ext uri="{FF2B5EF4-FFF2-40B4-BE49-F238E27FC236}">
                <a16:creationId xmlns:a16="http://schemas.microsoft.com/office/drawing/2014/main" id="{2C332834-9014-48FA-9C35-0CA86F31F697}"/>
              </a:ext>
            </a:extLst>
          </p:cNvPr>
          <p:cNvSpPr txBox="1"/>
          <p:nvPr/>
        </p:nvSpPr>
        <p:spPr>
          <a:xfrm>
            <a:off x="6994421" y="1931344"/>
            <a:ext cx="4441366" cy="4139595"/>
          </a:xfrm>
          <a:prstGeom prst="rect">
            <a:avLst/>
          </a:prstGeom>
          <a:noFill/>
        </p:spPr>
        <p:txBody>
          <a:bodyPr wrap="square" rtlCol="0">
            <a:spAutoFit/>
          </a:bodyPr>
          <a:lstStyle/>
          <a:p>
            <a:endParaRPr lang="pt-BR" sz="2000" dirty="0"/>
          </a:p>
          <a:p>
            <a:r>
              <a:rPr lang="pt-BR" sz="2000" b="1" i="1" dirty="0"/>
              <a:t>Modelo apresentou desempenho consistente e confiável no diagnóstico automático das RMI, conseguindo ter uma distinguir eficientemente os cérebros saudáveis dos cérebros com tumores, além de conseguir classificar os tumores com boa eficácia.</a:t>
            </a:r>
          </a:p>
          <a:p>
            <a:endParaRPr lang="pt-BR" sz="2000" dirty="0"/>
          </a:p>
          <a:p>
            <a:endParaRPr lang="pt-BR" sz="2500" dirty="0"/>
          </a:p>
          <a:p>
            <a:endParaRPr lang="pt-BR" dirty="0"/>
          </a:p>
        </p:txBody>
      </p:sp>
    </p:spTree>
    <p:extLst>
      <p:ext uri="{BB962C8B-B14F-4D97-AF65-F5344CB8AC3E}">
        <p14:creationId xmlns:p14="http://schemas.microsoft.com/office/powerpoint/2010/main" val="16093173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descr="Gráfico, Gráfico de mapa de árvore&#10;&#10;O conteúdo gerado por IA pode estar incorreto.">
            <a:extLst>
              <a:ext uri="{FF2B5EF4-FFF2-40B4-BE49-F238E27FC236}">
                <a16:creationId xmlns:a16="http://schemas.microsoft.com/office/drawing/2014/main" id="{1B9B8B3F-AD13-0BF6-B39D-4AD54AF7BCDC}"/>
              </a:ext>
            </a:extLst>
          </p:cNvPr>
          <p:cNvPicPr>
            <a:picLocks noChangeAspect="1"/>
          </p:cNvPicPr>
          <p:nvPr/>
        </p:nvPicPr>
        <p:blipFill>
          <a:blip r:embed="rId3"/>
          <a:stretch>
            <a:fillRect/>
          </a:stretch>
        </p:blipFill>
        <p:spPr>
          <a:xfrm>
            <a:off x="637380" y="2159687"/>
            <a:ext cx="3415006" cy="3252940"/>
          </a:xfrm>
          <a:prstGeom prst="rect">
            <a:avLst/>
          </a:prstGeom>
        </p:spPr>
      </p:pic>
      <p:sp>
        <p:nvSpPr>
          <p:cNvPr id="5" name="Retângulo 4">
            <a:extLst>
              <a:ext uri="{FF2B5EF4-FFF2-40B4-BE49-F238E27FC236}">
                <a16:creationId xmlns:a16="http://schemas.microsoft.com/office/drawing/2014/main" id="{A38DC5B0-574A-12A1-FE96-421E8BD311EF}"/>
              </a:ext>
            </a:extLst>
          </p:cNvPr>
          <p:cNvSpPr/>
          <p:nvPr/>
        </p:nvSpPr>
        <p:spPr>
          <a:xfrm>
            <a:off x="11704320" y="-63608"/>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Retângulo 5">
            <a:extLst>
              <a:ext uri="{FF2B5EF4-FFF2-40B4-BE49-F238E27FC236}">
                <a16:creationId xmlns:a16="http://schemas.microsoft.com/office/drawing/2014/main" id="{C61A68CF-F37B-407C-DC0F-141A034D914C}"/>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sp>
        <p:nvSpPr>
          <p:cNvPr id="7" name="CaixaDeTexto 6">
            <a:extLst>
              <a:ext uri="{FF2B5EF4-FFF2-40B4-BE49-F238E27FC236}">
                <a16:creationId xmlns:a16="http://schemas.microsoft.com/office/drawing/2014/main" id="{B7F7C79C-46E2-06D3-96FC-C8A93266175E}"/>
              </a:ext>
            </a:extLst>
          </p:cNvPr>
          <p:cNvSpPr txBox="1"/>
          <p:nvPr/>
        </p:nvSpPr>
        <p:spPr>
          <a:xfrm>
            <a:off x="6245699" y="344679"/>
            <a:ext cx="5308921" cy="1169551"/>
          </a:xfrm>
          <a:prstGeom prst="rect">
            <a:avLst/>
          </a:prstGeom>
          <a:noFill/>
        </p:spPr>
        <p:txBody>
          <a:bodyPr wrap="square" rtlCol="0">
            <a:spAutoFit/>
          </a:bodyPr>
          <a:lstStyle/>
          <a:p>
            <a:pPr algn="r"/>
            <a:r>
              <a:rPr lang="pt-BR" sz="3500" b="1" dirty="0">
                <a:solidFill>
                  <a:srgbClr val="002060"/>
                </a:solidFill>
                <a:latin typeface="Californian FB" panose="0207040306080B030204" pitchFamily="18" charset="0"/>
              </a:rPr>
              <a:t>ANÁLISE DOS RESULTADOS</a:t>
            </a:r>
          </a:p>
        </p:txBody>
      </p:sp>
      <p:pic>
        <p:nvPicPr>
          <p:cNvPr id="8" name="Imagem 7" descr="Gráfico&#10;&#10;O conteúdo gerado por IA pode estar incorreto.">
            <a:extLst>
              <a:ext uri="{FF2B5EF4-FFF2-40B4-BE49-F238E27FC236}">
                <a16:creationId xmlns:a16="http://schemas.microsoft.com/office/drawing/2014/main" id="{66D5DB9F-0843-E8CE-2D68-FD40EC5744F7}"/>
              </a:ext>
            </a:extLst>
          </p:cNvPr>
          <p:cNvPicPr>
            <a:picLocks noChangeAspect="1"/>
          </p:cNvPicPr>
          <p:nvPr/>
        </p:nvPicPr>
        <p:blipFill>
          <a:blip r:embed="rId4"/>
          <a:stretch>
            <a:fillRect/>
          </a:stretch>
        </p:blipFill>
        <p:spPr>
          <a:xfrm>
            <a:off x="4402663" y="2170963"/>
            <a:ext cx="3317775" cy="3252940"/>
          </a:xfrm>
          <a:prstGeom prst="rect">
            <a:avLst/>
          </a:prstGeom>
        </p:spPr>
      </p:pic>
      <p:pic>
        <p:nvPicPr>
          <p:cNvPr id="10" name="Imagem 9" descr="Gráfico, Gráfico de dispersão&#10;&#10;O conteúdo gerado por IA pode estar incorreto.">
            <a:extLst>
              <a:ext uri="{FF2B5EF4-FFF2-40B4-BE49-F238E27FC236}">
                <a16:creationId xmlns:a16="http://schemas.microsoft.com/office/drawing/2014/main" id="{83C4C680-7B35-18CD-639E-BB9A112C8267}"/>
              </a:ext>
            </a:extLst>
          </p:cNvPr>
          <p:cNvPicPr>
            <a:picLocks noChangeAspect="1"/>
          </p:cNvPicPr>
          <p:nvPr/>
        </p:nvPicPr>
        <p:blipFill>
          <a:blip r:embed="rId5"/>
          <a:stretch>
            <a:fillRect/>
          </a:stretch>
        </p:blipFill>
        <p:spPr>
          <a:xfrm>
            <a:off x="8070716" y="2170963"/>
            <a:ext cx="3317775" cy="3241664"/>
          </a:xfrm>
          <a:prstGeom prst="rect">
            <a:avLst/>
          </a:prstGeom>
        </p:spPr>
      </p:pic>
      <p:cxnSp>
        <p:nvCxnSpPr>
          <p:cNvPr id="12" name="Conector reto 11">
            <a:extLst>
              <a:ext uri="{FF2B5EF4-FFF2-40B4-BE49-F238E27FC236}">
                <a16:creationId xmlns:a16="http://schemas.microsoft.com/office/drawing/2014/main" id="{7B0D21AB-540E-E204-048E-290C822E3447}"/>
              </a:ext>
            </a:extLst>
          </p:cNvPr>
          <p:cNvCxnSpPr/>
          <p:nvPr/>
        </p:nvCxnSpPr>
        <p:spPr>
          <a:xfrm>
            <a:off x="1042219" y="1818968"/>
            <a:ext cx="10019071" cy="0"/>
          </a:xfrm>
          <a:prstGeom prst="line">
            <a:avLst/>
          </a:prstGeom>
          <a:ln>
            <a:solidFill>
              <a:schemeClr val="accent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661978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8F90786E-B72D-4C32-BDCE-A170B0078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5E46F2E7-848F-4A6C-A098-4764FDEA7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11" name="Espaço Reservado para Conteúdo 10" descr="Desenho de estrelas&#10;&#10;O conteúdo gerado por IA pode estar incorreto.">
            <a:extLst>
              <a:ext uri="{FF2B5EF4-FFF2-40B4-BE49-F238E27FC236}">
                <a16:creationId xmlns:a16="http://schemas.microsoft.com/office/drawing/2014/main" id="{3BF0B8CB-37E5-B891-43C7-12CC6C129B7B}"/>
              </a:ext>
            </a:extLst>
          </p:cNvPr>
          <p:cNvPicPr>
            <a:picLocks noChangeAspect="1"/>
          </p:cNvPicPr>
          <p:nvPr/>
        </p:nvPicPr>
        <p:blipFill>
          <a:blip r:embed="rId3">
            <a:alphaModFix amt="60000"/>
            <a:extLst>
              <a:ext uri="{28A0092B-C50C-407E-A947-70E740481C1C}">
                <a14:useLocalDpi xmlns:a14="http://schemas.microsoft.com/office/drawing/2010/main" val="0"/>
              </a:ext>
            </a:extLst>
          </a:blip>
          <a:srcRect t="15730"/>
          <a:stretch>
            <a:fillRect/>
          </a:stretch>
        </p:blipFill>
        <p:spPr>
          <a:xfrm>
            <a:off x="-3049" y="-1"/>
            <a:ext cx="12192001" cy="6857990"/>
          </a:xfrm>
          <a:prstGeom prst="rect">
            <a:avLst/>
          </a:prstGeom>
        </p:spPr>
      </p:pic>
      <p:sp>
        <p:nvSpPr>
          <p:cNvPr id="13" name="Retângulo 12">
            <a:extLst>
              <a:ext uri="{FF2B5EF4-FFF2-40B4-BE49-F238E27FC236}">
                <a16:creationId xmlns:a16="http://schemas.microsoft.com/office/drawing/2014/main" id="{93592EAD-FB48-C97C-1431-B208D97650A4}"/>
              </a:ext>
            </a:extLst>
          </p:cNvPr>
          <p:cNvSpPr/>
          <p:nvPr/>
        </p:nvSpPr>
        <p:spPr>
          <a:xfrm>
            <a:off x="320041" y="-47706"/>
            <a:ext cx="167639" cy="6953412"/>
          </a:xfrm>
          <a:prstGeom prst="rect">
            <a:avLst/>
          </a:prstGeom>
          <a:solidFill>
            <a:schemeClr val="bg1"/>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sp>
        <p:nvSpPr>
          <p:cNvPr id="16" name="CaixaDeTexto 15">
            <a:extLst>
              <a:ext uri="{FF2B5EF4-FFF2-40B4-BE49-F238E27FC236}">
                <a16:creationId xmlns:a16="http://schemas.microsoft.com/office/drawing/2014/main" id="{9CA9CCEB-FC95-E788-F9CB-A8D5FE076196}"/>
              </a:ext>
            </a:extLst>
          </p:cNvPr>
          <p:cNvSpPr txBox="1"/>
          <p:nvPr/>
        </p:nvSpPr>
        <p:spPr>
          <a:xfrm>
            <a:off x="787078" y="305350"/>
            <a:ext cx="5308921" cy="630942"/>
          </a:xfrm>
          <a:prstGeom prst="rect">
            <a:avLst/>
          </a:prstGeom>
          <a:noFill/>
        </p:spPr>
        <p:txBody>
          <a:bodyPr wrap="square" rtlCol="0">
            <a:spAutoFit/>
          </a:bodyPr>
          <a:lstStyle/>
          <a:p>
            <a:r>
              <a:rPr lang="pt-BR" sz="3500" b="1" dirty="0">
                <a:solidFill>
                  <a:schemeClr val="bg1"/>
                </a:solidFill>
                <a:latin typeface="Californian FB" panose="0207040306080B030204" pitchFamily="18" charset="0"/>
              </a:rPr>
              <a:t>CONCLUSÃO</a:t>
            </a:r>
          </a:p>
        </p:txBody>
      </p:sp>
      <p:sp>
        <p:nvSpPr>
          <p:cNvPr id="17" name="CaixaDeTexto 16">
            <a:extLst>
              <a:ext uri="{FF2B5EF4-FFF2-40B4-BE49-F238E27FC236}">
                <a16:creationId xmlns:a16="http://schemas.microsoft.com/office/drawing/2014/main" id="{B10CF557-7C80-025F-1AF9-2E72BED85D98}"/>
              </a:ext>
            </a:extLst>
          </p:cNvPr>
          <p:cNvSpPr txBox="1"/>
          <p:nvPr/>
        </p:nvSpPr>
        <p:spPr>
          <a:xfrm>
            <a:off x="2187677" y="2039498"/>
            <a:ext cx="7816645" cy="3908762"/>
          </a:xfrm>
          <a:prstGeom prst="rect">
            <a:avLst/>
          </a:prstGeom>
          <a:noFill/>
        </p:spPr>
        <p:txBody>
          <a:bodyPr wrap="square" rtlCol="0">
            <a:spAutoFit/>
          </a:bodyPr>
          <a:lstStyle/>
          <a:p>
            <a:pPr algn="ctr"/>
            <a:r>
              <a:rPr lang="pt-BR" sz="2500" b="1" i="1" dirty="0">
                <a:solidFill>
                  <a:schemeClr val="bg1"/>
                </a:solidFill>
                <a:latin typeface="Californian FB" panose="0207040306080B030204" pitchFamily="18" charset="0"/>
              </a:rPr>
              <a:t>Foi possível concluir que o modelo desenvolvido demonstrou alta capacidade de identificação de padrões característicos dos tumores e conseguiu diagnosticar, com alta eficiência e confiabilidade, a presença ou ausência dos tumores cerebrais.</a:t>
            </a:r>
          </a:p>
          <a:p>
            <a:pPr algn="ctr"/>
            <a:endParaRPr lang="pt-BR" sz="2000" b="1" i="1" dirty="0">
              <a:solidFill>
                <a:schemeClr val="bg1"/>
              </a:solidFill>
            </a:endParaRPr>
          </a:p>
          <a:p>
            <a:endParaRPr lang="pt-BR" sz="2000" b="1" i="1" dirty="0">
              <a:solidFill>
                <a:schemeClr val="bg1"/>
              </a:solidFill>
            </a:endParaRPr>
          </a:p>
          <a:p>
            <a:endParaRPr lang="pt-BR" sz="2000" b="1" i="1" dirty="0">
              <a:solidFill>
                <a:schemeClr val="bg1"/>
              </a:solidFill>
            </a:endParaRPr>
          </a:p>
          <a:p>
            <a:endParaRPr lang="pt-BR" sz="2000" dirty="0"/>
          </a:p>
          <a:p>
            <a:endParaRPr lang="pt-BR" sz="2500" dirty="0"/>
          </a:p>
          <a:p>
            <a:endParaRPr lang="pt-BR" dirty="0"/>
          </a:p>
        </p:txBody>
      </p:sp>
      <p:sp>
        <p:nvSpPr>
          <p:cNvPr id="19" name="Retângulo 18">
            <a:extLst>
              <a:ext uri="{FF2B5EF4-FFF2-40B4-BE49-F238E27FC236}">
                <a16:creationId xmlns:a16="http://schemas.microsoft.com/office/drawing/2014/main" id="{36A420D4-ECF0-9973-C0F0-1EBDC20A5D27}"/>
              </a:ext>
            </a:extLst>
          </p:cNvPr>
          <p:cNvSpPr/>
          <p:nvPr/>
        </p:nvSpPr>
        <p:spPr>
          <a:xfrm>
            <a:off x="11704320" y="-63608"/>
            <a:ext cx="167639" cy="6953412"/>
          </a:xfrm>
          <a:prstGeom prst="rect">
            <a:avLst/>
          </a:prstGeom>
          <a:solidFill>
            <a:schemeClr val="bg1"/>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425817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ângulo 3">
            <a:extLst>
              <a:ext uri="{FF2B5EF4-FFF2-40B4-BE49-F238E27FC236}">
                <a16:creationId xmlns:a16="http://schemas.microsoft.com/office/drawing/2014/main" id="{2D5A2532-3B59-ACE3-773F-2FB7CEC1BD57}"/>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sp>
        <p:nvSpPr>
          <p:cNvPr id="5" name="Retângulo 4">
            <a:extLst>
              <a:ext uri="{FF2B5EF4-FFF2-40B4-BE49-F238E27FC236}">
                <a16:creationId xmlns:a16="http://schemas.microsoft.com/office/drawing/2014/main" id="{D4C10F42-AB48-464A-51DA-B35C4503261D}"/>
              </a:ext>
            </a:extLst>
          </p:cNvPr>
          <p:cNvSpPr/>
          <p:nvPr/>
        </p:nvSpPr>
        <p:spPr>
          <a:xfrm>
            <a:off x="11704320" y="-63608"/>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CaixaDeTexto 5">
            <a:extLst>
              <a:ext uri="{FF2B5EF4-FFF2-40B4-BE49-F238E27FC236}">
                <a16:creationId xmlns:a16="http://schemas.microsoft.com/office/drawing/2014/main" id="{3D99D960-BDF8-F141-0E40-BB231C82C426}"/>
              </a:ext>
            </a:extLst>
          </p:cNvPr>
          <p:cNvSpPr txBox="1"/>
          <p:nvPr/>
        </p:nvSpPr>
        <p:spPr>
          <a:xfrm>
            <a:off x="787078" y="305350"/>
            <a:ext cx="5308921" cy="630942"/>
          </a:xfrm>
          <a:prstGeom prst="rect">
            <a:avLst/>
          </a:prstGeom>
          <a:noFill/>
        </p:spPr>
        <p:txBody>
          <a:bodyPr wrap="square" rtlCol="0">
            <a:spAutoFit/>
          </a:bodyPr>
          <a:lstStyle/>
          <a:p>
            <a:r>
              <a:rPr lang="pt-BR" sz="3500" b="1" dirty="0">
                <a:solidFill>
                  <a:srgbClr val="002060"/>
                </a:solidFill>
                <a:latin typeface="Californian FB" panose="0207040306080B030204" pitchFamily="18" charset="0"/>
              </a:rPr>
              <a:t>REFERÊNCIAS</a:t>
            </a:r>
          </a:p>
        </p:txBody>
      </p:sp>
      <p:sp>
        <p:nvSpPr>
          <p:cNvPr id="7" name="CaixaDeTexto 6">
            <a:extLst>
              <a:ext uri="{FF2B5EF4-FFF2-40B4-BE49-F238E27FC236}">
                <a16:creationId xmlns:a16="http://schemas.microsoft.com/office/drawing/2014/main" id="{DE02E11B-25AA-0BF2-AB41-9FFAD66D728B}"/>
              </a:ext>
            </a:extLst>
          </p:cNvPr>
          <p:cNvSpPr txBox="1"/>
          <p:nvPr/>
        </p:nvSpPr>
        <p:spPr>
          <a:xfrm>
            <a:off x="1111045" y="1311912"/>
            <a:ext cx="10087897" cy="4939814"/>
          </a:xfrm>
          <a:prstGeom prst="rect">
            <a:avLst/>
          </a:prstGeom>
          <a:noFill/>
          <a:ln>
            <a:solidFill>
              <a:schemeClr val="tx1"/>
            </a:solidFill>
          </a:ln>
        </p:spPr>
        <p:txBody>
          <a:bodyPr wrap="square" rtlCol="0">
            <a:spAutoFit/>
          </a:bodyPr>
          <a:lstStyle/>
          <a:p>
            <a:r>
              <a:rPr lang="pt-BR" dirty="0"/>
              <a:t>NICKPARVAR, </a:t>
            </a:r>
            <a:r>
              <a:rPr lang="pt-BR" dirty="0" err="1"/>
              <a:t>Masoud</a:t>
            </a:r>
            <a:r>
              <a:rPr lang="pt-BR" dirty="0"/>
              <a:t>; </a:t>
            </a:r>
            <a:r>
              <a:rPr lang="pt-BR" dirty="0" err="1"/>
              <a:t>Brain</a:t>
            </a:r>
            <a:r>
              <a:rPr lang="pt-BR" dirty="0"/>
              <a:t> Tumor MRI </a:t>
            </a:r>
            <a:r>
              <a:rPr lang="pt-BR" dirty="0" err="1"/>
              <a:t>Dataset</a:t>
            </a:r>
            <a:r>
              <a:rPr lang="pt-BR" dirty="0"/>
              <a:t>, </a:t>
            </a:r>
            <a:r>
              <a:rPr lang="pt-BR" dirty="0" err="1"/>
              <a:t>Kaggle</a:t>
            </a:r>
            <a:r>
              <a:rPr lang="pt-BR" dirty="0"/>
              <a:t>, 2021. Disponível em: </a:t>
            </a:r>
            <a:r>
              <a:rPr lang="pt-BR" dirty="0">
                <a:hlinkClick r:id="rId3"/>
              </a:rPr>
              <a:t>https://www.kaggle.com/datasets/masoudnickparvar/brain-tumor-mri-dataset/data</a:t>
            </a:r>
            <a:endParaRPr lang="pt-BR" dirty="0"/>
          </a:p>
          <a:p>
            <a:endParaRPr lang="pt-BR" dirty="0"/>
          </a:p>
          <a:p>
            <a:r>
              <a:rPr lang="en-US" dirty="0"/>
              <a:t>ABD-ELLAH, Mahmoud Khaled; AWAD, Ali Ismail; KHALAF, Ashraf A. M.; HAMED, Hesham F. A. A review on brain tumor diagnosis from MRI images: practical implications, key achievements, and lessons learned. </a:t>
            </a:r>
            <a:r>
              <a:rPr lang="pt-BR" dirty="0" err="1"/>
              <a:t>Magnetic</a:t>
            </a:r>
            <a:r>
              <a:rPr lang="pt-BR" dirty="0"/>
              <a:t> </a:t>
            </a:r>
            <a:r>
              <a:rPr lang="pt-BR" dirty="0" err="1"/>
              <a:t>Resonance</a:t>
            </a:r>
            <a:r>
              <a:rPr lang="pt-BR" dirty="0"/>
              <a:t> Imaging, v. 61, p. 300-318, 2019. Disponível em: </a:t>
            </a:r>
            <a:r>
              <a:rPr lang="pt-BR" u="sng" dirty="0">
                <a:hlinkClick r:id="rId4"/>
              </a:rPr>
              <a:t>https://doi.org/10.1016/j.mri.2019.05.028</a:t>
            </a:r>
            <a:r>
              <a:rPr lang="pt-BR" dirty="0"/>
              <a:t>.</a:t>
            </a:r>
          </a:p>
          <a:p>
            <a:endParaRPr lang="pt-BR" dirty="0"/>
          </a:p>
          <a:p>
            <a:r>
              <a:rPr lang="pt-BR" dirty="0"/>
              <a:t>MAFALDO, Rodrigo; Tumor Cerebral: quais são os sintomas e as diferenças entre eles. Disponível em: </a:t>
            </a:r>
            <a:r>
              <a:rPr lang="pt-BR" u="sng" dirty="0">
                <a:hlinkClick r:id="rId5"/>
              </a:rPr>
              <a:t>https://neurocirurgiao.net.br/tumor-cerebral-quais-sao-os-sintomas-e-as-diferencas-entre-eles/</a:t>
            </a:r>
            <a:endParaRPr lang="pt-BR" dirty="0"/>
          </a:p>
          <a:p>
            <a:endParaRPr lang="pt-BR" dirty="0"/>
          </a:p>
          <a:p>
            <a:r>
              <a:rPr lang="pt-BR" i="1" dirty="0"/>
              <a:t>Link do repositório do Github:</a:t>
            </a:r>
          </a:p>
          <a:p>
            <a:r>
              <a:rPr lang="pt-BR" i="1" dirty="0"/>
              <a:t>https://github.com/jpsrodrigues30/Brain_Tumor_Predictor</a:t>
            </a:r>
          </a:p>
          <a:p>
            <a:endParaRPr lang="pt-BR" sz="2000" dirty="0"/>
          </a:p>
          <a:p>
            <a:endParaRPr lang="pt-BR" sz="2500" dirty="0"/>
          </a:p>
          <a:p>
            <a:endParaRPr lang="pt-BR" dirty="0"/>
          </a:p>
        </p:txBody>
      </p:sp>
    </p:spTree>
    <p:extLst>
      <p:ext uri="{BB962C8B-B14F-4D97-AF65-F5344CB8AC3E}">
        <p14:creationId xmlns:p14="http://schemas.microsoft.com/office/powerpoint/2010/main" val="9665746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9" name="Espaço Reservado para Conteúdo 18" descr="Uma imagem contendo vestuário, azul, segurando, olhando&#10;&#10;O conteúdo gerado por IA pode estar incorreto.">
            <a:extLst>
              <a:ext uri="{FF2B5EF4-FFF2-40B4-BE49-F238E27FC236}">
                <a16:creationId xmlns:a16="http://schemas.microsoft.com/office/drawing/2014/main" id="{954F8B29-D9D8-143D-6406-368B4B18127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l="21581"/>
          <a:stretch>
            <a:fillRect/>
          </a:stretch>
        </p:blipFill>
        <p:spPr>
          <a:xfrm>
            <a:off x="-121920" y="-31804"/>
            <a:ext cx="6700520" cy="6889804"/>
          </a:xfrm>
        </p:spPr>
      </p:pic>
      <p:sp>
        <p:nvSpPr>
          <p:cNvPr id="22" name="Lua 21">
            <a:extLst>
              <a:ext uri="{FF2B5EF4-FFF2-40B4-BE49-F238E27FC236}">
                <a16:creationId xmlns:a16="http://schemas.microsoft.com/office/drawing/2014/main" id="{F059C9C4-02D7-8A0F-9BF0-AC72DD58A9DB}"/>
              </a:ext>
            </a:extLst>
          </p:cNvPr>
          <p:cNvSpPr/>
          <p:nvPr/>
        </p:nvSpPr>
        <p:spPr>
          <a:xfrm rot="10800000">
            <a:off x="2621280" y="-335281"/>
            <a:ext cx="5135880" cy="7528559"/>
          </a:xfrm>
          <a:prstGeom prst="moon">
            <a:avLst>
              <a:gd name="adj" fmla="val 49796"/>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Retângulo 22">
            <a:extLst>
              <a:ext uri="{FF2B5EF4-FFF2-40B4-BE49-F238E27FC236}">
                <a16:creationId xmlns:a16="http://schemas.microsoft.com/office/drawing/2014/main" id="{A61B518C-64E9-F0E1-7811-8110617FAB2F}"/>
              </a:ext>
            </a:extLst>
          </p:cNvPr>
          <p:cNvSpPr/>
          <p:nvPr/>
        </p:nvSpPr>
        <p:spPr>
          <a:xfrm>
            <a:off x="4099560" y="-63608"/>
            <a:ext cx="8092440" cy="6200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4" name="Retângulo 23">
            <a:extLst>
              <a:ext uri="{FF2B5EF4-FFF2-40B4-BE49-F238E27FC236}">
                <a16:creationId xmlns:a16="http://schemas.microsoft.com/office/drawing/2014/main" id="{AB8E5523-31E8-8BE7-DE1B-40EED1690C17}"/>
              </a:ext>
            </a:extLst>
          </p:cNvPr>
          <p:cNvSpPr/>
          <p:nvPr/>
        </p:nvSpPr>
        <p:spPr>
          <a:xfrm>
            <a:off x="4638802" y="5906823"/>
            <a:ext cx="7553198" cy="98298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6" name="Retângulo 25">
            <a:extLst>
              <a:ext uri="{FF2B5EF4-FFF2-40B4-BE49-F238E27FC236}">
                <a16:creationId xmlns:a16="http://schemas.microsoft.com/office/drawing/2014/main" id="{10D8EBA4-F722-10B4-C987-523A66003E9C}"/>
              </a:ext>
            </a:extLst>
          </p:cNvPr>
          <p:cNvSpPr/>
          <p:nvPr/>
        </p:nvSpPr>
        <p:spPr>
          <a:xfrm>
            <a:off x="5287518" y="520523"/>
            <a:ext cx="6904482" cy="578514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7" name="Elipse 26">
            <a:extLst>
              <a:ext uri="{FF2B5EF4-FFF2-40B4-BE49-F238E27FC236}">
                <a16:creationId xmlns:a16="http://schemas.microsoft.com/office/drawing/2014/main" id="{4C21B062-6573-B567-720B-F8E0636DD2ED}"/>
              </a:ext>
            </a:extLst>
          </p:cNvPr>
          <p:cNvSpPr/>
          <p:nvPr/>
        </p:nvSpPr>
        <p:spPr>
          <a:xfrm>
            <a:off x="-3596640" y="-1021080"/>
            <a:ext cx="9250680" cy="8900160"/>
          </a:xfrm>
          <a:prstGeom prst="ellipse">
            <a:avLst/>
          </a:prstGeom>
          <a:noFill/>
          <a:ln w="6350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8" name="CaixaDeTexto 37">
            <a:extLst>
              <a:ext uri="{FF2B5EF4-FFF2-40B4-BE49-F238E27FC236}">
                <a16:creationId xmlns:a16="http://schemas.microsoft.com/office/drawing/2014/main" id="{17C29DE0-7042-49BC-DFA5-453F966E7F24}"/>
              </a:ext>
            </a:extLst>
          </p:cNvPr>
          <p:cNvSpPr txBox="1"/>
          <p:nvPr/>
        </p:nvSpPr>
        <p:spPr>
          <a:xfrm>
            <a:off x="6096000" y="830751"/>
            <a:ext cx="5471160" cy="1169551"/>
          </a:xfrm>
          <a:prstGeom prst="rect">
            <a:avLst/>
          </a:prstGeom>
          <a:noFill/>
        </p:spPr>
        <p:txBody>
          <a:bodyPr wrap="square" rtlCol="0">
            <a:spAutoFit/>
          </a:bodyPr>
          <a:lstStyle/>
          <a:p>
            <a:pPr algn="ctr"/>
            <a:r>
              <a:rPr lang="pt-BR" sz="3500" b="1" dirty="0">
                <a:solidFill>
                  <a:srgbClr val="002060"/>
                </a:solidFill>
                <a:latin typeface="Californian FB" panose="0207040306080B030204" pitchFamily="18" charset="0"/>
              </a:rPr>
              <a:t>O QUE SÃO TUMORES CEREBRAIS?</a:t>
            </a:r>
          </a:p>
        </p:txBody>
      </p:sp>
      <p:sp>
        <p:nvSpPr>
          <p:cNvPr id="41" name="Retângulo 40">
            <a:extLst>
              <a:ext uri="{FF2B5EF4-FFF2-40B4-BE49-F238E27FC236}">
                <a16:creationId xmlns:a16="http://schemas.microsoft.com/office/drawing/2014/main" id="{A29AF3B4-0607-7556-AB44-305540B62BE0}"/>
              </a:ext>
            </a:extLst>
          </p:cNvPr>
          <p:cNvSpPr/>
          <p:nvPr/>
        </p:nvSpPr>
        <p:spPr>
          <a:xfrm>
            <a:off x="11704320" y="-63608"/>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3" name="CaixaDeTexto 42">
            <a:extLst>
              <a:ext uri="{FF2B5EF4-FFF2-40B4-BE49-F238E27FC236}">
                <a16:creationId xmlns:a16="http://schemas.microsoft.com/office/drawing/2014/main" id="{9B78F386-E5DB-8B67-A1A0-806CF223A450}"/>
              </a:ext>
            </a:extLst>
          </p:cNvPr>
          <p:cNvSpPr txBox="1"/>
          <p:nvPr/>
        </p:nvSpPr>
        <p:spPr>
          <a:xfrm>
            <a:off x="6096000" y="2520825"/>
            <a:ext cx="5471160" cy="3506424"/>
          </a:xfrm>
          <a:prstGeom prst="rect">
            <a:avLst/>
          </a:prstGeom>
          <a:noFill/>
        </p:spPr>
        <p:txBody>
          <a:bodyPr wrap="square" rtlCol="0">
            <a:noAutofit/>
          </a:bodyPr>
          <a:lstStyle/>
          <a:p>
            <a:pPr algn="just"/>
            <a:r>
              <a:rPr lang="pt-BR" sz="2000" dirty="0"/>
              <a:t>Tumores cerebrais são </a:t>
            </a:r>
            <a:r>
              <a:rPr lang="pt-BR" sz="2000" b="1" dirty="0"/>
              <a:t>crescimentos anormais de células </a:t>
            </a:r>
            <a:r>
              <a:rPr lang="pt-BR" sz="2000" dirty="0"/>
              <a:t>no tecido encefálico, que </a:t>
            </a:r>
            <a:r>
              <a:rPr lang="pt-BR" sz="2000" b="1" dirty="0"/>
              <a:t>comprimem</a:t>
            </a:r>
            <a:r>
              <a:rPr lang="pt-BR" sz="2000" dirty="0"/>
              <a:t> e </a:t>
            </a:r>
            <a:r>
              <a:rPr lang="pt-BR" sz="2000" b="1" dirty="0"/>
              <a:t>alteram o funcionamento normal do cérebro</a:t>
            </a:r>
            <a:r>
              <a:rPr lang="pt-BR" sz="2000" dirty="0"/>
              <a:t>.</a:t>
            </a:r>
          </a:p>
          <a:p>
            <a:pPr algn="just"/>
            <a:endParaRPr lang="pt-BR" sz="2000" dirty="0"/>
          </a:p>
          <a:p>
            <a:pPr algn="just"/>
            <a:r>
              <a:rPr lang="pt-BR" sz="2000" dirty="0"/>
              <a:t>Podem causar complicações neurológicas ao paciente, como </a:t>
            </a:r>
            <a:r>
              <a:rPr lang="pt-BR" sz="2000" b="1" dirty="0"/>
              <a:t>convulsões</a:t>
            </a:r>
            <a:r>
              <a:rPr lang="pt-BR" sz="2000" dirty="0"/>
              <a:t>, </a:t>
            </a:r>
            <a:r>
              <a:rPr lang="pt-BR" sz="2000" b="1" dirty="0"/>
              <a:t>alterações na memória,</a:t>
            </a:r>
            <a:r>
              <a:rPr lang="pt-BR" sz="2000" dirty="0"/>
              <a:t> </a:t>
            </a:r>
            <a:r>
              <a:rPr lang="pt-BR" sz="2000" b="1" dirty="0"/>
              <a:t>perda da capacidade motora </a:t>
            </a:r>
            <a:r>
              <a:rPr lang="pt-BR" sz="2000" dirty="0"/>
              <a:t>e, em casos mais graves, </a:t>
            </a:r>
            <a:r>
              <a:rPr lang="pt-BR" sz="2000" b="1" dirty="0"/>
              <a:t>interrupção da atividade cerebral</a:t>
            </a:r>
            <a:r>
              <a:rPr lang="pt-BR" sz="2000" dirty="0"/>
              <a:t>. </a:t>
            </a:r>
          </a:p>
          <a:p>
            <a:pPr algn="just"/>
            <a:endParaRPr lang="pt-BR" sz="2000" dirty="0">
              <a:latin typeface="Californian FB" panose="0207040306080B030204" pitchFamily="18" charset="0"/>
            </a:endParaRPr>
          </a:p>
        </p:txBody>
      </p:sp>
    </p:spTree>
    <p:extLst>
      <p:ext uri="{BB962C8B-B14F-4D97-AF65-F5344CB8AC3E}">
        <p14:creationId xmlns:p14="http://schemas.microsoft.com/office/powerpoint/2010/main" val="4082893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Espaço Reservado para Conteúdo 10" descr="Uma imagem contendo no interior, mesa, quarto, pequeno&#10;&#10;O conteúdo gerado por IA pode estar incorreto.">
            <a:extLst>
              <a:ext uri="{FF2B5EF4-FFF2-40B4-BE49-F238E27FC236}">
                <a16:creationId xmlns:a16="http://schemas.microsoft.com/office/drawing/2014/main" id="{5C99B627-E053-7FD0-EBE4-7A16D599663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53638" y="476790"/>
            <a:ext cx="5506811" cy="4457187"/>
          </a:xfrm>
          <a:prstGeom prst="ellipse">
            <a:avLst/>
          </a:prstGeom>
        </p:spPr>
      </p:pic>
      <p:sp>
        <p:nvSpPr>
          <p:cNvPr id="9" name="Retângulo 8">
            <a:extLst>
              <a:ext uri="{FF2B5EF4-FFF2-40B4-BE49-F238E27FC236}">
                <a16:creationId xmlns:a16="http://schemas.microsoft.com/office/drawing/2014/main" id="{E1F60DC1-5323-F137-A216-56EE17770CF0}"/>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CaixaDeTexto 11">
            <a:extLst>
              <a:ext uri="{FF2B5EF4-FFF2-40B4-BE49-F238E27FC236}">
                <a16:creationId xmlns:a16="http://schemas.microsoft.com/office/drawing/2014/main" id="{6B10168D-7CE8-F2D6-6DE6-68505E363038}"/>
              </a:ext>
            </a:extLst>
          </p:cNvPr>
          <p:cNvSpPr txBox="1"/>
          <p:nvPr/>
        </p:nvSpPr>
        <p:spPr>
          <a:xfrm>
            <a:off x="690834" y="476790"/>
            <a:ext cx="5559650" cy="1708160"/>
          </a:xfrm>
          <a:prstGeom prst="rect">
            <a:avLst/>
          </a:prstGeom>
          <a:noFill/>
        </p:spPr>
        <p:txBody>
          <a:bodyPr wrap="square" rtlCol="0">
            <a:spAutoFit/>
          </a:bodyPr>
          <a:lstStyle/>
          <a:p>
            <a:pPr algn="ctr"/>
            <a:r>
              <a:rPr lang="pt-BR" sz="3500" b="1" dirty="0">
                <a:solidFill>
                  <a:srgbClr val="002060"/>
                </a:solidFill>
                <a:latin typeface="Californian FB" panose="0207040306080B030204" pitchFamily="18" charset="0"/>
              </a:rPr>
              <a:t>QUAL A IMPORTÂNCIA DAS RESSONÂNCIAS MAGNÉTICAS (RM)?</a:t>
            </a:r>
          </a:p>
        </p:txBody>
      </p:sp>
      <p:sp>
        <p:nvSpPr>
          <p:cNvPr id="13" name="Elipse 12">
            <a:extLst>
              <a:ext uri="{FF2B5EF4-FFF2-40B4-BE49-F238E27FC236}">
                <a16:creationId xmlns:a16="http://schemas.microsoft.com/office/drawing/2014/main" id="{6B972812-2DFA-423F-EF68-5E0B8EA07678}"/>
              </a:ext>
            </a:extLst>
          </p:cNvPr>
          <p:cNvSpPr/>
          <p:nvPr/>
        </p:nvSpPr>
        <p:spPr>
          <a:xfrm>
            <a:off x="7720314" y="5521703"/>
            <a:ext cx="9250680" cy="8900160"/>
          </a:xfrm>
          <a:prstGeom prst="ellipse">
            <a:avLst/>
          </a:prstGeom>
          <a:noFill/>
          <a:ln w="6350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CaixaDeTexto 13">
            <a:extLst>
              <a:ext uri="{FF2B5EF4-FFF2-40B4-BE49-F238E27FC236}">
                <a16:creationId xmlns:a16="http://schemas.microsoft.com/office/drawing/2014/main" id="{E6CB8252-8CC0-B47E-A025-3006E3A02271}"/>
              </a:ext>
            </a:extLst>
          </p:cNvPr>
          <p:cNvSpPr txBox="1"/>
          <p:nvPr/>
        </p:nvSpPr>
        <p:spPr>
          <a:xfrm>
            <a:off x="690834" y="2379432"/>
            <a:ext cx="5559650" cy="3747048"/>
          </a:xfrm>
          <a:prstGeom prst="rect">
            <a:avLst/>
          </a:prstGeom>
          <a:noFill/>
        </p:spPr>
        <p:txBody>
          <a:bodyPr wrap="square" rtlCol="0">
            <a:noAutofit/>
          </a:bodyPr>
          <a:lstStyle/>
          <a:p>
            <a:r>
              <a:rPr lang="pt-BR" sz="2000" dirty="0"/>
              <a:t>Exames de ressonância magnética cerebral permite a geração de </a:t>
            </a:r>
            <a:r>
              <a:rPr lang="pt-BR" sz="2000" b="1" dirty="0"/>
              <a:t>imagens de alta resolução de estruturas encefálicas internas</a:t>
            </a:r>
            <a:r>
              <a:rPr lang="pt-BR" sz="2000" dirty="0"/>
              <a:t>.</a:t>
            </a:r>
          </a:p>
          <a:p>
            <a:endParaRPr lang="pt-BR" sz="2000" dirty="0"/>
          </a:p>
          <a:p>
            <a:endParaRPr lang="pt-BR" sz="2000" dirty="0"/>
          </a:p>
          <a:p>
            <a:pPr marL="342900" indent="-342900">
              <a:buFontTx/>
              <a:buChar char="-"/>
            </a:pPr>
            <a:r>
              <a:rPr lang="pt-BR" sz="2000" dirty="0"/>
              <a:t>Facilita a identificação de tumores ou outros problemas</a:t>
            </a:r>
          </a:p>
          <a:p>
            <a:pPr marL="342900" indent="-342900">
              <a:buFontTx/>
              <a:buChar char="-"/>
            </a:pPr>
            <a:r>
              <a:rPr lang="pt-BR" sz="2000" dirty="0"/>
              <a:t>Acelera e aumenta a qualidade do diagnóstico</a:t>
            </a:r>
          </a:p>
          <a:p>
            <a:pPr marL="342900" indent="-342900">
              <a:buFontTx/>
              <a:buChar char="-"/>
            </a:pPr>
            <a:r>
              <a:rPr lang="pt-BR" sz="2000" dirty="0"/>
              <a:t>Dispensa a necessidade inicial de procedimentos invasivos</a:t>
            </a:r>
          </a:p>
          <a:p>
            <a:pPr marL="342900" indent="-342900" algn="just">
              <a:buFontTx/>
              <a:buChar char="-"/>
            </a:pPr>
            <a:endParaRPr lang="pt-BR" sz="2000" dirty="0">
              <a:latin typeface="Californian FB" panose="0207040306080B030204" pitchFamily="18" charset="0"/>
            </a:endParaRPr>
          </a:p>
        </p:txBody>
      </p:sp>
    </p:spTree>
    <p:extLst>
      <p:ext uri="{BB962C8B-B14F-4D97-AF65-F5344CB8AC3E}">
        <p14:creationId xmlns:p14="http://schemas.microsoft.com/office/powerpoint/2010/main" val="2636135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79A6EE-BF1F-86BD-9709-4A34AEB2B2E5}"/>
              </a:ext>
            </a:extLst>
          </p:cNvPr>
          <p:cNvSpPr>
            <a:spLocks noGrp="1"/>
          </p:cNvSpPr>
          <p:nvPr>
            <p:ph type="title"/>
          </p:nvPr>
        </p:nvSpPr>
        <p:spPr/>
        <p:txBody>
          <a:bodyPr/>
          <a:lstStyle/>
          <a:p>
            <a:r>
              <a:rPr lang="pt-BR" dirty="0"/>
              <a:t>‘</a:t>
            </a:r>
          </a:p>
        </p:txBody>
      </p:sp>
      <p:sp>
        <p:nvSpPr>
          <p:cNvPr id="11" name="CaixaDeTexto 10">
            <a:extLst>
              <a:ext uri="{FF2B5EF4-FFF2-40B4-BE49-F238E27FC236}">
                <a16:creationId xmlns:a16="http://schemas.microsoft.com/office/drawing/2014/main" id="{C58B82A3-5920-E2F9-F16C-58AFE2566D3C}"/>
              </a:ext>
            </a:extLst>
          </p:cNvPr>
          <p:cNvSpPr txBox="1"/>
          <p:nvPr/>
        </p:nvSpPr>
        <p:spPr>
          <a:xfrm>
            <a:off x="1023597" y="3321734"/>
            <a:ext cx="10144806" cy="1303579"/>
          </a:xfrm>
          <a:prstGeom prst="rect">
            <a:avLst/>
          </a:prstGeom>
          <a:noFill/>
        </p:spPr>
        <p:txBody>
          <a:bodyPr wrap="square" rtlCol="0">
            <a:noAutofit/>
          </a:bodyPr>
          <a:lstStyle/>
          <a:p>
            <a:pPr algn="ctr"/>
            <a:r>
              <a:rPr lang="pt-BR" sz="2500" b="1" dirty="0">
                <a:latin typeface="Californian FB" panose="0207040306080B030204" pitchFamily="18" charset="0"/>
              </a:rPr>
              <a:t>Desenvolvimento de uma aplicação de Inteligência Artificial, utilizando </a:t>
            </a:r>
            <a:r>
              <a:rPr lang="pt-BR" sz="2500" b="1" i="1" dirty="0" err="1">
                <a:latin typeface="Californian FB" panose="0207040306080B030204" pitchFamily="18" charset="0"/>
              </a:rPr>
              <a:t>deep</a:t>
            </a:r>
            <a:r>
              <a:rPr lang="pt-BR" sz="2500" b="1" i="1" dirty="0">
                <a:latin typeface="Californian FB" panose="0207040306080B030204" pitchFamily="18" charset="0"/>
              </a:rPr>
              <a:t>-learning </a:t>
            </a:r>
            <a:r>
              <a:rPr lang="pt-BR" sz="2500" b="1" dirty="0">
                <a:latin typeface="Californian FB" panose="0207040306080B030204" pitchFamily="18" charset="0"/>
              </a:rPr>
              <a:t>e Visão Computacional, capaz de receber imagens de ressonância magnética cerebral e classificá-las em quatro categorias</a:t>
            </a:r>
          </a:p>
          <a:p>
            <a:pPr algn="just"/>
            <a:endParaRPr lang="pt-BR" sz="2500" dirty="0">
              <a:latin typeface="Californian FB" panose="0207040306080B030204" pitchFamily="18" charset="0"/>
            </a:endParaRPr>
          </a:p>
          <a:p>
            <a:pPr algn="just"/>
            <a:endParaRPr lang="pt-BR" sz="2000" dirty="0">
              <a:latin typeface="Californian FB" panose="0207040306080B030204" pitchFamily="18" charset="0"/>
            </a:endParaRPr>
          </a:p>
        </p:txBody>
      </p:sp>
      <p:pic>
        <p:nvPicPr>
          <p:cNvPr id="22" name="Imagem 21" descr="Uma imagem contendo espelho, mesa, tigela, frutas&#10;&#10;O conteúdo gerado por IA pode estar incorreto.">
            <a:extLst>
              <a:ext uri="{FF2B5EF4-FFF2-40B4-BE49-F238E27FC236}">
                <a16:creationId xmlns:a16="http://schemas.microsoft.com/office/drawing/2014/main" id="{A6F6C59C-4676-4671-DDB4-E9674673154E}"/>
              </a:ext>
            </a:extLst>
          </p:cNvPr>
          <p:cNvPicPr>
            <a:picLocks noChangeAspect="1"/>
          </p:cNvPicPr>
          <p:nvPr/>
        </p:nvPicPr>
        <p:blipFill>
          <a:blip r:embed="rId3">
            <a:extLst>
              <a:ext uri="{28A0092B-C50C-407E-A947-70E740481C1C}">
                <a14:useLocalDpi xmlns:a14="http://schemas.microsoft.com/office/drawing/2010/main" val="0"/>
              </a:ext>
            </a:extLst>
          </a:blip>
          <a:srcRect l="3306" t="-2131" r="756" b="2131"/>
          <a:stretch>
            <a:fillRect/>
          </a:stretch>
        </p:blipFill>
        <p:spPr>
          <a:xfrm>
            <a:off x="9052530" y="4749963"/>
            <a:ext cx="1198263" cy="1303579"/>
          </a:xfrm>
          <a:prstGeom prst="ellipse">
            <a:avLst/>
          </a:prstGeom>
        </p:spPr>
      </p:pic>
      <p:pic>
        <p:nvPicPr>
          <p:cNvPr id="26" name="Imagem 25" descr="Foto em preto e branco de reflexo de espelho&#10;&#10;O conteúdo gerado por IA pode estar incorreto.">
            <a:extLst>
              <a:ext uri="{FF2B5EF4-FFF2-40B4-BE49-F238E27FC236}">
                <a16:creationId xmlns:a16="http://schemas.microsoft.com/office/drawing/2014/main" id="{60528655-C71C-E5DA-3EEC-D492DBC273A7}"/>
              </a:ext>
            </a:extLst>
          </p:cNvPr>
          <p:cNvPicPr>
            <a:picLocks noChangeAspect="1"/>
          </p:cNvPicPr>
          <p:nvPr/>
        </p:nvPicPr>
        <p:blipFill>
          <a:blip r:embed="rId4">
            <a:extLst>
              <a:ext uri="{28A0092B-C50C-407E-A947-70E740481C1C}">
                <a14:useLocalDpi xmlns:a14="http://schemas.microsoft.com/office/drawing/2010/main" val="0"/>
              </a:ext>
            </a:extLst>
          </a:blip>
          <a:srcRect t="1293"/>
          <a:stretch>
            <a:fillRect/>
          </a:stretch>
        </p:blipFill>
        <p:spPr>
          <a:xfrm>
            <a:off x="6898254" y="4748261"/>
            <a:ext cx="1198263" cy="1303579"/>
          </a:xfrm>
          <a:prstGeom prst="ellipse">
            <a:avLst/>
          </a:prstGeom>
        </p:spPr>
      </p:pic>
      <p:pic>
        <p:nvPicPr>
          <p:cNvPr id="28" name="Imagem 27" descr="Raquete de tênis&#10;&#10;O conteúdo gerado por IA pode estar incorreto.">
            <a:extLst>
              <a:ext uri="{FF2B5EF4-FFF2-40B4-BE49-F238E27FC236}">
                <a16:creationId xmlns:a16="http://schemas.microsoft.com/office/drawing/2014/main" id="{997BFB46-B365-DAB9-3989-C2ECA11A980D}"/>
              </a:ext>
            </a:extLst>
          </p:cNvPr>
          <p:cNvPicPr>
            <a:picLocks noChangeAspect="1"/>
          </p:cNvPicPr>
          <p:nvPr/>
        </p:nvPicPr>
        <p:blipFill>
          <a:blip r:embed="rId5">
            <a:extLst>
              <a:ext uri="{28A0092B-C50C-407E-A947-70E740481C1C}">
                <a14:useLocalDpi xmlns:a14="http://schemas.microsoft.com/office/drawing/2010/main" val="0"/>
              </a:ext>
            </a:extLst>
          </a:blip>
          <a:srcRect l="15014" t="7681" r="14455" b="10654"/>
          <a:stretch>
            <a:fillRect/>
          </a:stretch>
        </p:blipFill>
        <p:spPr>
          <a:xfrm>
            <a:off x="4531639" y="4749963"/>
            <a:ext cx="1198263" cy="1303579"/>
          </a:xfrm>
          <a:prstGeom prst="ellipse">
            <a:avLst/>
          </a:prstGeom>
        </p:spPr>
      </p:pic>
      <p:pic>
        <p:nvPicPr>
          <p:cNvPr id="30" name="Imagem 29" descr="Reflexo de espelho&#10;&#10;O conteúdo gerado por IA pode estar incorreto.">
            <a:extLst>
              <a:ext uri="{FF2B5EF4-FFF2-40B4-BE49-F238E27FC236}">
                <a16:creationId xmlns:a16="http://schemas.microsoft.com/office/drawing/2014/main" id="{682D0690-1EA2-B10D-C07D-5761DB333875}"/>
              </a:ext>
            </a:extLst>
          </p:cNvPr>
          <p:cNvPicPr>
            <a:picLocks noChangeAspect="1"/>
          </p:cNvPicPr>
          <p:nvPr/>
        </p:nvPicPr>
        <p:blipFill>
          <a:blip r:embed="rId6">
            <a:extLst>
              <a:ext uri="{28A0092B-C50C-407E-A947-70E740481C1C}">
                <a14:useLocalDpi xmlns:a14="http://schemas.microsoft.com/office/drawing/2010/main" val="0"/>
              </a:ext>
            </a:extLst>
          </a:blip>
          <a:srcRect l="4457" t="9884" r="7443"/>
          <a:stretch>
            <a:fillRect/>
          </a:stretch>
        </p:blipFill>
        <p:spPr>
          <a:xfrm>
            <a:off x="2165025" y="4749964"/>
            <a:ext cx="1198262" cy="1303579"/>
          </a:xfrm>
          <a:prstGeom prst="ellipse">
            <a:avLst/>
          </a:prstGeom>
        </p:spPr>
      </p:pic>
      <p:sp>
        <p:nvSpPr>
          <p:cNvPr id="31" name="CaixaDeTexto 30">
            <a:extLst>
              <a:ext uri="{FF2B5EF4-FFF2-40B4-BE49-F238E27FC236}">
                <a16:creationId xmlns:a16="http://schemas.microsoft.com/office/drawing/2014/main" id="{72B56F54-5D1E-2258-D1E5-22EF195C4934}"/>
              </a:ext>
            </a:extLst>
          </p:cNvPr>
          <p:cNvSpPr txBox="1"/>
          <p:nvPr/>
        </p:nvSpPr>
        <p:spPr>
          <a:xfrm>
            <a:off x="8860288" y="6136091"/>
            <a:ext cx="1582748" cy="515770"/>
          </a:xfrm>
          <a:prstGeom prst="rect">
            <a:avLst/>
          </a:prstGeom>
          <a:noFill/>
        </p:spPr>
        <p:txBody>
          <a:bodyPr wrap="square" rtlCol="0">
            <a:noAutofit/>
          </a:bodyPr>
          <a:lstStyle/>
          <a:p>
            <a:pPr algn="ctr"/>
            <a:r>
              <a:rPr lang="pt-BR" sz="2500" b="1" dirty="0">
                <a:latin typeface="Californian FB" panose="0207040306080B030204" pitchFamily="18" charset="0"/>
              </a:rPr>
              <a:t>Pituitário</a:t>
            </a:r>
          </a:p>
          <a:p>
            <a:pPr algn="just"/>
            <a:endParaRPr lang="pt-BR" sz="2500" dirty="0">
              <a:latin typeface="Californian FB" panose="0207040306080B030204" pitchFamily="18" charset="0"/>
            </a:endParaRPr>
          </a:p>
          <a:p>
            <a:pPr algn="just"/>
            <a:endParaRPr lang="pt-BR" sz="2000" dirty="0">
              <a:latin typeface="Californian FB" panose="0207040306080B030204" pitchFamily="18" charset="0"/>
            </a:endParaRPr>
          </a:p>
        </p:txBody>
      </p:sp>
      <p:sp>
        <p:nvSpPr>
          <p:cNvPr id="33" name="CaixaDeTexto 32">
            <a:extLst>
              <a:ext uri="{FF2B5EF4-FFF2-40B4-BE49-F238E27FC236}">
                <a16:creationId xmlns:a16="http://schemas.microsoft.com/office/drawing/2014/main" id="{313A701C-2662-1FE2-74D2-AAD93519549E}"/>
              </a:ext>
            </a:extLst>
          </p:cNvPr>
          <p:cNvSpPr txBox="1"/>
          <p:nvPr/>
        </p:nvSpPr>
        <p:spPr>
          <a:xfrm>
            <a:off x="6493673" y="6103410"/>
            <a:ext cx="2007426" cy="515770"/>
          </a:xfrm>
          <a:prstGeom prst="rect">
            <a:avLst/>
          </a:prstGeom>
          <a:noFill/>
        </p:spPr>
        <p:txBody>
          <a:bodyPr wrap="square" rtlCol="0">
            <a:noAutofit/>
          </a:bodyPr>
          <a:lstStyle/>
          <a:p>
            <a:pPr algn="ctr"/>
            <a:r>
              <a:rPr lang="pt-BR" sz="2500" b="1" dirty="0" err="1">
                <a:latin typeface="Californian FB" panose="0207040306080B030204" pitchFamily="18" charset="0"/>
              </a:rPr>
              <a:t>Meningioma</a:t>
            </a:r>
            <a:endParaRPr lang="pt-BR" sz="2500" b="1" dirty="0">
              <a:latin typeface="Californian FB" panose="0207040306080B030204" pitchFamily="18" charset="0"/>
            </a:endParaRPr>
          </a:p>
          <a:p>
            <a:pPr algn="just"/>
            <a:endParaRPr lang="pt-BR" sz="2500" dirty="0">
              <a:latin typeface="Californian FB" panose="0207040306080B030204" pitchFamily="18" charset="0"/>
            </a:endParaRPr>
          </a:p>
          <a:p>
            <a:pPr algn="just"/>
            <a:endParaRPr lang="pt-BR" sz="2000" dirty="0">
              <a:latin typeface="Californian FB" panose="0207040306080B030204" pitchFamily="18" charset="0"/>
            </a:endParaRPr>
          </a:p>
        </p:txBody>
      </p:sp>
      <p:sp>
        <p:nvSpPr>
          <p:cNvPr id="34" name="CaixaDeTexto 33">
            <a:extLst>
              <a:ext uri="{FF2B5EF4-FFF2-40B4-BE49-F238E27FC236}">
                <a16:creationId xmlns:a16="http://schemas.microsoft.com/office/drawing/2014/main" id="{B9082C73-2BA4-ED8C-98C6-982F21C0034F}"/>
              </a:ext>
            </a:extLst>
          </p:cNvPr>
          <p:cNvSpPr txBox="1"/>
          <p:nvPr/>
        </p:nvSpPr>
        <p:spPr>
          <a:xfrm>
            <a:off x="4127058" y="6137382"/>
            <a:ext cx="2007426" cy="515770"/>
          </a:xfrm>
          <a:prstGeom prst="rect">
            <a:avLst/>
          </a:prstGeom>
          <a:noFill/>
        </p:spPr>
        <p:txBody>
          <a:bodyPr wrap="square" rtlCol="0">
            <a:noAutofit/>
          </a:bodyPr>
          <a:lstStyle/>
          <a:p>
            <a:pPr algn="ctr"/>
            <a:r>
              <a:rPr lang="pt-BR" sz="2500" b="1" dirty="0">
                <a:latin typeface="Californian FB" panose="0207040306080B030204" pitchFamily="18" charset="0"/>
              </a:rPr>
              <a:t>Glioma</a:t>
            </a:r>
          </a:p>
          <a:p>
            <a:pPr algn="just"/>
            <a:endParaRPr lang="pt-BR" sz="2500" dirty="0">
              <a:latin typeface="Californian FB" panose="0207040306080B030204" pitchFamily="18" charset="0"/>
            </a:endParaRPr>
          </a:p>
          <a:p>
            <a:pPr algn="just"/>
            <a:endParaRPr lang="pt-BR" sz="2000" dirty="0">
              <a:latin typeface="Californian FB" panose="0207040306080B030204" pitchFamily="18" charset="0"/>
            </a:endParaRPr>
          </a:p>
        </p:txBody>
      </p:sp>
      <p:sp>
        <p:nvSpPr>
          <p:cNvPr id="35" name="CaixaDeTexto 34">
            <a:extLst>
              <a:ext uri="{FF2B5EF4-FFF2-40B4-BE49-F238E27FC236}">
                <a16:creationId xmlns:a16="http://schemas.microsoft.com/office/drawing/2014/main" id="{6BE10822-65F9-B0BD-8B09-67B2F0025C47}"/>
              </a:ext>
            </a:extLst>
          </p:cNvPr>
          <p:cNvSpPr txBox="1"/>
          <p:nvPr/>
        </p:nvSpPr>
        <p:spPr>
          <a:xfrm>
            <a:off x="1760443" y="6137382"/>
            <a:ext cx="2007426" cy="515770"/>
          </a:xfrm>
          <a:prstGeom prst="rect">
            <a:avLst/>
          </a:prstGeom>
          <a:noFill/>
        </p:spPr>
        <p:txBody>
          <a:bodyPr wrap="square" rtlCol="0">
            <a:noAutofit/>
          </a:bodyPr>
          <a:lstStyle/>
          <a:p>
            <a:pPr algn="ctr"/>
            <a:r>
              <a:rPr lang="pt-BR" sz="2500" b="1" dirty="0">
                <a:latin typeface="Californian FB" panose="0207040306080B030204" pitchFamily="18" charset="0"/>
              </a:rPr>
              <a:t>Saudável</a:t>
            </a:r>
          </a:p>
          <a:p>
            <a:pPr algn="just"/>
            <a:endParaRPr lang="pt-BR" sz="2500" dirty="0">
              <a:latin typeface="Californian FB" panose="0207040306080B030204" pitchFamily="18" charset="0"/>
            </a:endParaRPr>
          </a:p>
          <a:p>
            <a:pPr algn="just"/>
            <a:endParaRPr lang="pt-BR" sz="2000" dirty="0">
              <a:latin typeface="Californian FB" panose="0207040306080B030204" pitchFamily="18" charset="0"/>
            </a:endParaRPr>
          </a:p>
        </p:txBody>
      </p:sp>
      <p:sp>
        <p:nvSpPr>
          <p:cNvPr id="37" name="Retângulo 36">
            <a:extLst>
              <a:ext uri="{FF2B5EF4-FFF2-40B4-BE49-F238E27FC236}">
                <a16:creationId xmlns:a16="http://schemas.microsoft.com/office/drawing/2014/main" id="{A0D9148F-4108-8FC0-5DA9-13D5DF64DA22}"/>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8" name="Retângulo 37">
            <a:extLst>
              <a:ext uri="{FF2B5EF4-FFF2-40B4-BE49-F238E27FC236}">
                <a16:creationId xmlns:a16="http://schemas.microsoft.com/office/drawing/2014/main" id="{0EBED552-B85C-14F2-C0C8-DEFA653B5336}"/>
              </a:ext>
            </a:extLst>
          </p:cNvPr>
          <p:cNvSpPr/>
          <p:nvPr/>
        </p:nvSpPr>
        <p:spPr>
          <a:xfrm>
            <a:off x="11704320" y="-63608"/>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9" name="Retângulo 38">
            <a:extLst>
              <a:ext uri="{FF2B5EF4-FFF2-40B4-BE49-F238E27FC236}">
                <a16:creationId xmlns:a16="http://schemas.microsoft.com/office/drawing/2014/main" id="{8BAF73B6-85EF-6227-361A-4AA87858307B}"/>
              </a:ext>
            </a:extLst>
          </p:cNvPr>
          <p:cNvSpPr/>
          <p:nvPr/>
        </p:nvSpPr>
        <p:spPr>
          <a:xfrm rot="2166969">
            <a:off x="197245" y="1532260"/>
            <a:ext cx="362124" cy="8828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0" name="Retângulo 39">
            <a:extLst>
              <a:ext uri="{FF2B5EF4-FFF2-40B4-BE49-F238E27FC236}">
                <a16:creationId xmlns:a16="http://schemas.microsoft.com/office/drawing/2014/main" id="{92105638-32FE-D636-50CC-15C9C9E0B201}"/>
              </a:ext>
            </a:extLst>
          </p:cNvPr>
          <p:cNvSpPr/>
          <p:nvPr/>
        </p:nvSpPr>
        <p:spPr>
          <a:xfrm rot="19401592">
            <a:off x="11607077" y="1582023"/>
            <a:ext cx="362124" cy="8828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7" name="Elipse 46">
            <a:extLst>
              <a:ext uri="{FF2B5EF4-FFF2-40B4-BE49-F238E27FC236}">
                <a16:creationId xmlns:a16="http://schemas.microsoft.com/office/drawing/2014/main" id="{FC8333A2-08F5-D197-4D4C-2B27BCB0E0DB}"/>
              </a:ext>
            </a:extLst>
          </p:cNvPr>
          <p:cNvSpPr/>
          <p:nvPr/>
        </p:nvSpPr>
        <p:spPr>
          <a:xfrm>
            <a:off x="-822960" y="-3147219"/>
            <a:ext cx="13853160" cy="6294437"/>
          </a:xfrm>
          <a:prstGeom prst="ellipse">
            <a:avLst/>
          </a:prstGeom>
          <a:solidFill>
            <a:srgbClr val="00206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solidFill>
                <a:srgbClr val="002060"/>
              </a:solidFill>
            </a:endParaRPr>
          </a:p>
        </p:txBody>
      </p:sp>
      <p:sp>
        <p:nvSpPr>
          <p:cNvPr id="48" name="Elipse 47">
            <a:extLst>
              <a:ext uri="{FF2B5EF4-FFF2-40B4-BE49-F238E27FC236}">
                <a16:creationId xmlns:a16="http://schemas.microsoft.com/office/drawing/2014/main" id="{34C637AC-7446-8C14-D3E8-CD4E8CD16FF2}"/>
              </a:ext>
            </a:extLst>
          </p:cNvPr>
          <p:cNvSpPr/>
          <p:nvPr/>
        </p:nvSpPr>
        <p:spPr>
          <a:xfrm>
            <a:off x="-617220" y="-2971800"/>
            <a:ext cx="13464540" cy="5974078"/>
          </a:xfrm>
          <a:prstGeom prst="ellipse">
            <a:avLst/>
          </a:prstGeom>
          <a:noFill/>
          <a:ln w="1270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9" name="CaixaDeTexto 48">
            <a:extLst>
              <a:ext uri="{FF2B5EF4-FFF2-40B4-BE49-F238E27FC236}">
                <a16:creationId xmlns:a16="http://schemas.microsoft.com/office/drawing/2014/main" id="{EE89BE2F-1E8F-43B2-4553-D1520793D388}"/>
              </a:ext>
            </a:extLst>
          </p:cNvPr>
          <p:cNvSpPr txBox="1"/>
          <p:nvPr/>
        </p:nvSpPr>
        <p:spPr>
          <a:xfrm>
            <a:off x="19050" y="1510154"/>
            <a:ext cx="12192000" cy="630942"/>
          </a:xfrm>
          <a:prstGeom prst="rect">
            <a:avLst/>
          </a:prstGeom>
          <a:noFill/>
        </p:spPr>
        <p:txBody>
          <a:bodyPr wrap="square" rtlCol="0">
            <a:spAutoFit/>
          </a:bodyPr>
          <a:lstStyle/>
          <a:p>
            <a:pPr algn="ctr"/>
            <a:r>
              <a:rPr lang="pt-BR" sz="3500" b="1" dirty="0">
                <a:solidFill>
                  <a:schemeClr val="bg1"/>
                </a:solidFill>
                <a:latin typeface="Californian FB" panose="0207040306080B030204" pitchFamily="18" charset="0"/>
              </a:rPr>
              <a:t>O QUE ESSE ESTUDO PROPÕE</a:t>
            </a:r>
          </a:p>
        </p:txBody>
      </p:sp>
    </p:spTree>
    <p:extLst>
      <p:ext uri="{BB962C8B-B14F-4D97-AF65-F5344CB8AC3E}">
        <p14:creationId xmlns:p14="http://schemas.microsoft.com/office/powerpoint/2010/main" val="13082323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a:extLst>
              <a:ext uri="{FF2B5EF4-FFF2-40B4-BE49-F238E27FC236}">
                <a16:creationId xmlns:a16="http://schemas.microsoft.com/office/drawing/2014/main" id="{4482EAF2-91E1-89E9-7C3F-34AD5A0C615B}"/>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sp>
        <p:nvSpPr>
          <p:cNvPr id="7" name="CaixaDeTexto 6">
            <a:extLst>
              <a:ext uri="{FF2B5EF4-FFF2-40B4-BE49-F238E27FC236}">
                <a16:creationId xmlns:a16="http://schemas.microsoft.com/office/drawing/2014/main" id="{A575EAD9-A17B-F529-3571-CDF4A9AD0FAA}"/>
              </a:ext>
            </a:extLst>
          </p:cNvPr>
          <p:cNvSpPr txBox="1"/>
          <p:nvPr/>
        </p:nvSpPr>
        <p:spPr>
          <a:xfrm>
            <a:off x="487680" y="305350"/>
            <a:ext cx="5608320" cy="630942"/>
          </a:xfrm>
          <a:prstGeom prst="rect">
            <a:avLst/>
          </a:prstGeom>
          <a:noFill/>
        </p:spPr>
        <p:txBody>
          <a:bodyPr wrap="square" rtlCol="0">
            <a:spAutoFit/>
          </a:bodyPr>
          <a:lstStyle/>
          <a:p>
            <a:pPr algn="ctr"/>
            <a:r>
              <a:rPr lang="pt-BR" sz="3500" b="1" dirty="0">
                <a:solidFill>
                  <a:srgbClr val="002060"/>
                </a:solidFill>
                <a:latin typeface="Californian FB" panose="0207040306080B030204" pitchFamily="18" charset="0"/>
              </a:rPr>
              <a:t>METODOLOGIA</a:t>
            </a:r>
          </a:p>
        </p:txBody>
      </p:sp>
      <p:pic>
        <p:nvPicPr>
          <p:cNvPr id="16" name="Imagem 15" descr="Mapa&#10;&#10;O conteúdo gerado por IA pode estar incorreto.">
            <a:extLst>
              <a:ext uri="{FF2B5EF4-FFF2-40B4-BE49-F238E27FC236}">
                <a16:creationId xmlns:a16="http://schemas.microsoft.com/office/drawing/2014/main" id="{F74C43E9-705B-3FFA-FE27-CA4CB6AA1221}"/>
              </a:ext>
            </a:extLst>
          </p:cNvPr>
          <p:cNvPicPr>
            <a:picLocks noChangeAspect="1"/>
          </p:cNvPicPr>
          <p:nvPr/>
        </p:nvPicPr>
        <p:blipFill>
          <a:blip r:embed="rId3">
            <a:extLst>
              <a:ext uri="{28A0092B-C50C-407E-A947-70E740481C1C}">
                <a14:useLocalDpi xmlns:a14="http://schemas.microsoft.com/office/drawing/2010/main" val="0"/>
              </a:ext>
            </a:extLst>
          </a:blip>
          <a:srcRect l="6672" t="-67745" r="-66529" b="5197"/>
          <a:stretch>
            <a:fillRect/>
          </a:stretch>
        </p:blipFill>
        <p:spPr>
          <a:xfrm>
            <a:off x="6235800" y="-3206802"/>
            <a:ext cx="10375801" cy="7400933"/>
          </a:xfrm>
          <a:prstGeom prst="flowChartConnector">
            <a:avLst/>
          </a:prstGeom>
        </p:spPr>
      </p:pic>
      <p:sp>
        <p:nvSpPr>
          <p:cNvPr id="21" name="Elipse 20">
            <a:extLst>
              <a:ext uri="{FF2B5EF4-FFF2-40B4-BE49-F238E27FC236}">
                <a16:creationId xmlns:a16="http://schemas.microsoft.com/office/drawing/2014/main" id="{B19D9A30-84AA-08F2-5160-2266536D78ED}"/>
              </a:ext>
            </a:extLst>
          </p:cNvPr>
          <p:cNvSpPr/>
          <p:nvPr/>
        </p:nvSpPr>
        <p:spPr>
          <a:xfrm>
            <a:off x="6235799" y="-2766060"/>
            <a:ext cx="10375801" cy="6953412"/>
          </a:xfrm>
          <a:prstGeom prst="ellipse">
            <a:avLst/>
          </a:prstGeom>
          <a:gradFill>
            <a:gsLst>
              <a:gs pos="60000">
                <a:schemeClr val="accent1">
                  <a:alpha val="1000"/>
                  <a:lumMod val="100000"/>
                </a:schemeClr>
              </a:gs>
              <a:gs pos="90000">
                <a:srgbClr val="002060"/>
              </a:gs>
            </a:gsLst>
            <a:lin ang="8100000" scaled="1"/>
          </a:gradFill>
          <a:ln w="190500">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6" name="Imagem 45" descr="Uma imagem contendo Logotipo&#10;&#10;O conteúdo gerado por IA pode estar incorreto.">
            <a:extLst>
              <a:ext uri="{FF2B5EF4-FFF2-40B4-BE49-F238E27FC236}">
                <a16:creationId xmlns:a16="http://schemas.microsoft.com/office/drawing/2014/main" id="{97D6B361-5F24-6BD3-7F81-FEBD2E0C8DB8}"/>
              </a:ext>
            </a:extLst>
          </p:cNvPr>
          <p:cNvPicPr>
            <a:picLocks noChangeAspect="1"/>
          </p:cNvPicPr>
          <p:nvPr/>
        </p:nvPicPr>
        <p:blipFill>
          <a:blip r:embed="rId4">
            <a:extLst>
              <a:ext uri="{28A0092B-C50C-407E-A947-70E740481C1C}">
                <a14:useLocalDpi xmlns:a14="http://schemas.microsoft.com/office/drawing/2010/main" val="0"/>
              </a:ext>
            </a:extLst>
          </a:blip>
          <a:srcRect l="29412" r="34920"/>
          <a:stretch>
            <a:fillRect/>
          </a:stretch>
        </p:blipFill>
        <p:spPr>
          <a:xfrm>
            <a:off x="935307" y="1425700"/>
            <a:ext cx="965609" cy="888931"/>
          </a:xfrm>
          <a:prstGeom prst="ellipse">
            <a:avLst/>
          </a:prstGeom>
          <a:ln w="19050">
            <a:solidFill>
              <a:srgbClr val="002060"/>
            </a:solidFill>
          </a:ln>
        </p:spPr>
      </p:pic>
      <p:sp>
        <p:nvSpPr>
          <p:cNvPr id="47" name="CaixaDeTexto 46">
            <a:extLst>
              <a:ext uri="{FF2B5EF4-FFF2-40B4-BE49-F238E27FC236}">
                <a16:creationId xmlns:a16="http://schemas.microsoft.com/office/drawing/2014/main" id="{F33210C4-77C2-398F-6E75-B87D26A6D9F8}"/>
              </a:ext>
            </a:extLst>
          </p:cNvPr>
          <p:cNvSpPr txBox="1"/>
          <p:nvPr/>
        </p:nvSpPr>
        <p:spPr>
          <a:xfrm>
            <a:off x="2067482" y="1685499"/>
            <a:ext cx="3151542" cy="400110"/>
          </a:xfrm>
          <a:prstGeom prst="rect">
            <a:avLst/>
          </a:prstGeom>
          <a:noFill/>
        </p:spPr>
        <p:txBody>
          <a:bodyPr wrap="square" rtlCol="0">
            <a:spAutoFit/>
          </a:bodyPr>
          <a:lstStyle/>
          <a:p>
            <a:pPr algn="ctr"/>
            <a:r>
              <a:rPr lang="pt-BR" sz="2000" b="1" dirty="0"/>
              <a:t>Coleta dos dados</a:t>
            </a:r>
          </a:p>
        </p:txBody>
      </p:sp>
      <p:pic>
        <p:nvPicPr>
          <p:cNvPr id="48" name="Imagem 47">
            <a:extLst>
              <a:ext uri="{FF2B5EF4-FFF2-40B4-BE49-F238E27FC236}">
                <a16:creationId xmlns:a16="http://schemas.microsoft.com/office/drawing/2014/main" id="{A68D3D8E-35A0-D445-DBBF-F53626B3A268}"/>
              </a:ext>
            </a:extLst>
          </p:cNvPr>
          <p:cNvPicPr>
            <a:picLocks noChangeAspect="1"/>
          </p:cNvPicPr>
          <p:nvPr/>
        </p:nvPicPr>
        <p:blipFill>
          <a:blip r:embed="rId5"/>
          <a:stretch>
            <a:fillRect/>
          </a:stretch>
        </p:blipFill>
        <p:spPr>
          <a:xfrm>
            <a:off x="929485" y="2439153"/>
            <a:ext cx="971431" cy="894292"/>
          </a:xfrm>
          <a:prstGeom prst="ellipse">
            <a:avLst/>
          </a:prstGeom>
        </p:spPr>
      </p:pic>
      <p:sp>
        <p:nvSpPr>
          <p:cNvPr id="49" name="CaixaDeTexto 48">
            <a:extLst>
              <a:ext uri="{FF2B5EF4-FFF2-40B4-BE49-F238E27FC236}">
                <a16:creationId xmlns:a16="http://schemas.microsoft.com/office/drawing/2014/main" id="{13CD0E77-E315-4C14-7C64-0CD1FB546562}"/>
              </a:ext>
            </a:extLst>
          </p:cNvPr>
          <p:cNvSpPr txBox="1"/>
          <p:nvPr/>
        </p:nvSpPr>
        <p:spPr>
          <a:xfrm>
            <a:off x="2079784" y="2573729"/>
            <a:ext cx="3151542" cy="707886"/>
          </a:xfrm>
          <a:prstGeom prst="rect">
            <a:avLst/>
          </a:prstGeom>
          <a:noFill/>
        </p:spPr>
        <p:txBody>
          <a:bodyPr wrap="square" rtlCol="0">
            <a:spAutoFit/>
          </a:bodyPr>
          <a:lstStyle/>
          <a:p>
            <a:pPr algn="ctr"/>
            <a:r>
              <a:rPr lang="pt-BR" sz="2000" b="1" dirty="0"/>
              <a:t>Pré-processamento das imagens</a:t>
            </a:r>
          </a:p>
        </p:txBody>
      </p:sp>
      <p:sp>
        <p:nvSpPr>
          <p:cNvPr id="50" name="Elipse 49">
            <a:extLst>
              <a:ext uri="{FF2B5EF4-FFF2-40B4-BE49-F238E27FC236}">
                <a16:creationId xmlns:a16="http://schemas.microsoft.com/office/drawing/2014/main" id="{7F41441D-65DB-EDFF-1369-A279ACB5B9B9}"/>
              </a:ext>
            </a:extLst>
          </p:cNvPr>
          <p:cNvSpPr/>
          <p:nvPr/>
        </p:nvSpPr>
        <p:spPr>
          <a:xfrm>
            <a:off x="893399" y="3463991"/>
            <a:ext cx="1054619" cy="905805"/>
          </a:xfrm>
          <a:prstGeom prst="ellipse">
            <a:avLst/>
          </a:prstGeom>
          <a:solidFill>
            <a:schemeClr val="bg1"/>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51" name="Imagem 50" descr="Ícone&#10;&#10;O conteúdo gerado por IA pode estar incorreto.">
            <a:extLst>
              <a:ext uri="{FF2B5EF4-FFF2-40B4-BE49-F238E27FC236}">
                <a16:creationId xmlns:a16="http://schemas.microsoft.com/office/drawing/2014/main" id="{34E6BCE7-487C-8B97-EBB0-9F7F2181A41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3027" y="3567411"/>
            <a:ext cx="764346" cy="698964"/>
          </a:xfrm>
          <a:prstGeom prst="rect">
            <a:avLst/>
          </a:prstGeom>
        </p:spPr>
      </p:pic>
      <p:sp>
        <p:nvSpPr>
          <p:cNvPr id="52" name="CaixaDeTexto 51">
            <a:extLst>
              <a:ext uri="{FF2B5EF4-FFF2-40B4-BE49-F238E27FC236}">
                <a16:creationId xmlns:a16="http://schemas.microsoft.com/office/drawing/2014/main" id="{36923E70-FAB9-9900-8E42-D18C6ACCC3AF}"/>
              </a:ext>
            </a:extLst>
          </p:cNvPr>
          <p:cNvSpPr txBox="1"/>
          <p:nvPr/>
        </p:nvSpPr>
        <p:spPr>
          <a:xfrm>
            <a:off x="2079784" y="3732227"/>
            <a:ext cx="3151542" cy="400110"/>
          </a:xfrm>
          <a:prstGeom prst="rect">
            <a:avLst/>
          </a:prstGeom>
          <a:noFill/>
        </p:spPr>
        <p:txBody>
          <a:bodyPr wrap="square" rtlCol="0">
            <a:spAutoFit/>
          </a:bodyPr>
          <a:lstStyle/>
          <a:p>
            <a:pPr algn="ctr"/>
            <a:r>
              <a:rPr lang="pt-BR" sz="2000" b="1" dirty="0"/>
              <a:t>Treinamento do modelo</a:t>
            </a:r>
          </a:p>
        </p:txBody>
      </p:sp>
      <p:sp>
        <p:nvSpPr>
          <p:cNvPr id="53" name="Elipse 52">
            <a:extLst>
              <a:ext uri="{FF2B5EF4-FFF2-40B4-BE49-F238E27FC236}">
                <a16:creationId xmlns:a16="http://schemas.microsoft.com/office/drawing/2014/main" id="{EDC24974-A2C8-1A2E-0D52-BE93635A5F47}"/>
              </a:ext>
            </a:extLst>
          </p:cNvPr>
          <p:cNvSpPr/>
          <p:nvPr/>
        </p:nvSpPr>
        <p:spPr>
          <a:xfrm>
            <a:off x="893399" y="4500342"/>
            <a:ext cx="1062829" cy="911829"/>
          </a:xfrm>
          <a:prstGeom prst="ellipse">
            <a:avLst/>
          </a:prstGeom>
          <a:solidFill>
            <a:schemeClr val="bg1"/>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54" name="Imagem 53" descr="Ícone&#10;&#10;O conteúdo gerado por IA pode estar incorreto.">
            <a:extLst>
              <a:ext uri="{FF2B5EF4-FFF2-40B4-BE49-F238E27FC236}">
                <a16:creationId xmlns:a16="http://schemas.microsoft.com/office/drawing/2014/main" id="{900D4486-C22D-356B-2198-56460C556F3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6425" y="4602493"/>
            <a:ext cx="717549" cy="707525"/>
          </a:xfrm>
          <a:prstGeom prst="rect">
            <a:avLst/>
          </a:prstGeom>
        </p:spPr>
      </p:pic>
      <p:sp>
        <p:nvSpPr>
          <p:cNvPr id="55" name="CaixaDeTexto 54">
            <a:extLst>
              <a:ext uri="{FF2B5EF4-FFF2-40B4-BE49-F238E27FC236}">
                <a16:creationId xmlns:a16="http://schemas.microsoft.com/office/drawing/2014/main" id="{23D2DF4E-0046-A6F8-03CA-0F681D945EF7}"/>
              </a:ext>
            </a:extLst>
          </p:cNvPr>
          <p:cNvSpPr txBox="1"/>
          <p:nvPr/>
        </p:nvSpPr>
        <p:spPr>
          <a:xfrm>
            <a:off x="2079784" y="4633089"/>
            <a:ext cx="3151542" cy="707886"/>
          </a:xfrm>
          <a:prstGeom prst="rect">
            <a:avLst/>
          </a:prstGeom>
          <a:noFill/>
        </p:spPr>
        <p:txBody>
          <a:bodyPr wrap="square" rtlCol="0">
            <a:spAutoFit/>
          </a:bodyPr>
          <a:lstStyle/>
          <a:p>
            <a:pPr algn="ctr"/>
            <a:r>
              <a:rPr lang="pt-BR" sz="2000" b="1" dirty="0"/>
              <a:t>Métricas de avaliação do desempenho</a:t>
            </a:r>
          </a:p>
        </p:txBody>
      </p:sp>
      <p:sp>
        <p:nvSpPr>
          <p:cNvPr id="56" name="Elipse 55">
            <a:extLst>
              <a:ext uri="{FF2B5EF4-FFF2-40B4-BE49-F238E27FC236}">
                <a16:creationId xmlns:a16="http://schemas.microsoft.com/office/drawing/2014/main" id="{B8B29DFD-FA69-2C74-11E5-EF1588FC0FB7}"/>
              </a:ext>
            </a:extLst>
          </p:cNvPr>
          <p:cNvSpPr/>
          <p:nvPr/>
        </p:nvSpPr>
        <p:spPr>
          <a:xfrm>
            <a:off x="893399" y="5535669"/>
            <a:ext cx="1062829" cy="971881"/>
          </a:xfrm>
          <a:prstGeom prst="ellipse">
            <a:avLst/>
          </a:prstGeom>
          <a:solidFill>
            <a:schemeClr val="bg1"/>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57" name="Imagem 56" descr="Forma&#10;&#10;O conteúdo gerado por IA pode estar incorreto.">
            <a:extLst>
              <a:ext uri="{FF2B5EF4-FFF2-40B4-BE49-F238E27FC236}">
                <a16:creationId xmlns:a16="http://schemas.microsoft.com/office/drawing/2014/main" id="{29013A7C-A4A2-706C-AE40-E5998714F0F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26649" y="5737115"/>
            <a:ext cx="596328" cy="568988"/>
          </a:xfrm>
          <a:prstGeom prst="rect">
            <a:avLst/>
          </a:prstGeom>
        </p:spPr>
      </p:pic>
      <p:sp>
        <p:nvSpPr>
          <p:cNvPr id="58" name="CaixaDeTexto 57">
            <a:extLst>
              <a:ext uri="{FF2B5EF4-FFF2-40B4-BE49-F238E27FC236}">
                <a16:creationId xmlns:a16="http://schemas.microsoft.com/office/drawing/2014/main" id="{552E5380-0CE1-502D-3020-BDE50C7BF7E7}"/>
              </a:ext>
            </a:extLst>
          </p:cNvPr>
          <p:cNvSpPr txBox="1"/>
          <p:nvPr/>
        </p:nvSpPr>
        <p:spPr>
          <a:xfrm>
            <a:off x="2079784" y="5836943"/>
            <a:ext cx="3151542" cy="400110"/>
          </a:xfrm>
          <a:prstGeom prst="rect">
            <a:avLst/>
          </a:prstGeom>
          <a:noFill/>
        </p:spPr>
        <p:txBody>
          <a:bodyPr wrap="square" rtlCol="0">
            <a:spAutoFit/>
          </a:bodyPr>
          <a:lstStyle/>
          <a:p>
            <a:pPr algn="ctr"/>
            <a:r>
              <a:rPr lang="pt-BR" sz="2000" b="1" dirty="0"/>
              <a:t>Análise dos Resultados</a:t>
            </a:r>
          </a:p>
        </p:txBody>
      </p:sp>
      <p:cxnSp>
        <p:nvCxnSpPr>
          <p:cNvPr id="60" name="Conector reto 59">
            <a:extLst>
              <a:ext uri="{FF2B5EF4-FFF2-40B4-BE49-F238E27FC236}">
                <a16:creationId xmlns:a16="http://schemas.microsoft.com/office/drawing/2014/main" id="{C4343D2A-7B0F-C252-DA64-3D3C6D843F3D}"/>
              </a:ext>
            </a:extLst>
          </p:cNvPr>
          <p:cNvCxnSpPr>
            <a:cxnSpLocks/>
          </p:cNvCxnSpPr>
          <p:nvPr/>
        </p:nvCxnSpPr>
        <p:spPr>
          <a:xfrm>
            <a:off x="2079784" y="1425175"/>
            <a:ext cx="0" cy="5081850"/>
          </a:xfrm>
          <a:prstGeom prst="line">
            <a:avLst/>
          </a:prstGeom>
          <a:ln>
            <a:solidFill>
              <a:srgbClr val="002060"/>
            </a:solidFill>
          </a:ln>
        </p:spPr>
        <p:style>
          <a:lnRef idx="2">
            <a:schemeClr val="accent1"/>
          </a:lnRef>
          <a:fillRef idx="0">
            <a:schemeClr val="accent1"/>
          </a:fillRef>
          <a:effectRef idx="1">
            <a:schemeClr val="accent1"/>
          </a:effectRef>
          <a:fontRef idx="minor">
            <a:schemeClr val="tx1"/>
          </a:fontRef>
        </p:style>
      </p:cxnSp>
      <p:pic>
        <p:nvPicPr>
          <p:cNvPr id="71" name="Imagem 70" descr="Imagem digital fictícia de personagem de desenho animado&#10;&#10;O conteúdo gerado por IA pode estar incorreto.">
            <a:extLst>
              <a:ext uri="{FF2B5EF4-FFF2-40B4-BE49-F238E27FC236}">
                <a16:creationId xmlns:a16="http://schemas.microsoft.com/office/drawing/2014/main" id="{2DD23EE9-8EE7-506B-328C-D65EE5B9CC4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692461" y="3966100"/>
            <a:ext cx="1980684" cy="2891900"/>
          </a:xfrm>
          <a:prstGeom prst="rect">
            <a:avLst/>
          </a:prstGeom>
        </p:spPr>
      </p:pic>
    </p:spTree>
    <p:extLst>
      <p:ext uri="{BB962C8B-B14F-4D97-AF65-F5344CB8AC3E}">
        <p14:creationId xmlns:p14="http://schemas.microsoft.com/office/powerpoint/2010/main" val="2090098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ixaDeTexto 4">
            <a:extLst>
              <a:ext uri="{FF2B5EF4-FFF2-40B4-BE49-F238E27FC236}">
                <a16:creationId xmlns:a16="http://schemas.microsoft.com/office/drawing/2014/main" id="{12BFBB35-86C2-65C3-0EFB-AD14F1989100}"/>
              </a:ext>
            </a:extLst>
          </p:cNvPr>
          <p:cNvSpPr txBox="1"/>
          <p:nvPr/>
        </p:nvSpPr>
        <p:spPr>
          <a:xfrm>
            <a:off x="6096000" y="305350"/>
            <a:ext cx="5359009" cy="630942"/>
          </a:xfrm>
          <a:prstGeom prst="rect">
            <a:avLst/>
          </a:prstGeom>
          <a:noFill/>
        </p:spPr>
        <p:txBody>
          <a:bodyPr wrap="square" rtlCol="0">
            <a:spAutoFit/>
          </a:bodyPr>
          <a:lstStyle/>
          <a:p>
            <a:pPr algn="r"/>
            <a:r>
              <a:rPr lang="pt-BR" sz="3500" b="1" dirty="0">
                <a:solidFill>
                  <a:srgbClr val="002060"/>
                </a:solidFill>
                <a:latin typeface="Californian FB" panose="0207040306080B030204" pitchFamily="18" charset="0"/>
              </a:rPr>
              <a:t>COLETA DOS DADOS</a:t>
            </a:r>
          </a:p>
        </p:txBody>
      </p:sp>
      <p:sp>
        <p:nvSpPr>
          <p:cNvPr id="6" name="Retângulo 5">
            <a:extLst>
              <a:ext uri="{FF2B5EF4-FFF2-40B4-BE49-F238E27FC236}">
                <a16:creationId xmlns:a16="http://schemas.microsoft.com/office/drawing/2014/main" id="{F05325F6-FB3B-5E6D-EEC2-601FD5A893C9}"/>
              </a:ext>
            </a:extLst>
          </p:cNvPr>
          <p:cNvSpPr/>
          <p:nvPr/>
        </p:nvSpPr>
        <p:spPr>
          <a:xfrm>
            <a:off x="11704320" y="-63608"/>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3" name="Imagem 12" descr="Gráfico&#10;&#10;O conteúdo gerado por IA pode estar incorreto.">
            <a:extLst>
              <a:ext uri="{FF2B5EF4-FFF2-40B4-BE49-F238E27FC236}">
                <a16:creationId xmlns:a16="http://schemas.microsoft.com/office/drawing/2014/main" id="{52ADEB3F-FEFB-B973-A647-76202E60B155}"/>
              </a:ext>
            </a:extLst>
          </p:cNvPr>
          <p:cNvPicPr>
            <a:picLocks noChangeAspect="1"/>
          </p:cNvPicPr>
          <p:nvPr/>
        </p:nvPicPr>
        <p:blipFill>
          <a:blip r:embed="rId3">
            <a:extLst>
              <a:ext uri="{28A0092B-C50C-407E-A947-70E740481C1C}">
                <a14:useLocalDpi xmlns:a14="http://schemas.microsoft.com/office/drawing/2010/main" val="0"/>
              </a:ext>
            </a:extLst>
          </a:blip>
          <a:srcRect l="4140" t="7934" r="7334" b="46176"/>
          <a:stretch>
            <a:fillRect/>
          </a:stretch>
        </p:blipFill>
        <p:spPr>
          <a:xfrm>
            <a:off x="6491974" y="2740237"/>
            <a:ext cx="3464828" cy="954593"/>
          </a:xfrm>
          <a:prstGeom prst="rect">
            <a:avLst/>
          </a:prstGeom>
        </p:spPr>
      </p:pic>
      <p:graphicFrame>
        <p:nvGraphicFramePr>
          <p:cNvPr id="14" name="Tabela 13">
            <a:extLst>
              <a:ext uri="{FF2B5EF4-FFF2-40B4-BE49-F238E27FC236}">
                <a16:creationId xmlns:a16="http://schemas.microsoft.com/office/drawing/2014/main" id="{CBD94B57-2C8F-748C-1BCE-28C45BE95445}"/>
              </a:ext>
            </a:extLst>
          </p:cNvPr>
          <p:cNvGraphicFramePr>
            <a:graphicFrameLocks noGrp="1"/>
          </p:cNvGraphicFramePr>
          <p:nvPr>
            <p:extLst>
              <p:ext uri="{D42A27DB-BD31-4B8C-83A1-F6EECF244321}">
                <p14:modId xmlns:p14="http://schemas.microsoft.com/office/powerpoint/2010/main" val="4276262274"/>
              </p:ext>
            </p:extLst>
          </p:nvPr>
        </p:nvGraphicFramePr>
        <p:xfrm>
          <a:off x="3327009" y="4285725"/>
          <a:ext cx="8128000" cy="2225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966700163"/>
                    </a:ext>
                  </a:extLst>
                </a:gridCol>
                <a:gridCol w="2032000">
                  <a:extLst>
                    <a:ext uri="{9D8B030D-6E8A-4147-A177-3AD203B41FA5}">
                      <a16:colId xmlns:a16="http://schemas.microsoft.com/office/drawing/2014/main" val="2629558847"/>
                    </a:ext>
                  </a:extLst>
                </a:gridCol>
                <a:gridCol w="2032000">
                  <a:extLst>
                    <a:ext uri="{9D8B030D-6E8A-4147-A177-3AD203B41FA5}">
                      <a16:colId xmlns:a16="http://schemas.microsoft.com/office/drawing/2014/main" val="674601591"/>
                    </a:ext>
                  </a:extLst>
                </a:gridCol>
                <a:gridCol w="2032000">
                  <a:extLst>
                    <a:ext uri="{9D8B030D-6E8A-4147-A177-3AD203B41FA5}">
                      <a16:colId xmlns:a16="http://schemas.microsoft.com/office/drawing/2014/main" val="2815044722"/>
                    </a:ext>
                  </a:extLst>
                </a:gridCol>
              </a:tblGrid>
              <a:tr h="370840">
                <a:tc>
                  <a:txBody>
                    <a:bodyPr/>
                    <a:lstStyle/>
                    <a:p>
                      <a:pPr algn="ctr"/>
                      <a:r>
                        <a:rPr lang="pt-BR" dirty="0"/>
                        <a:t>CLASSE</a:t>
                      </a:r>
                    </a:p>
                  </a:txBody>
                  <a:tcPr>
                    <a:solidFill>
                      <a:srgbClr val="002060"/>
                    </a:solidFill>
                  </a:tcPr>
                </a:tc>
                <a:tc>
                  <a:txBody>
                    <a:bodyPr/>
                    <a:lstStyle/>
                    <a:p>
                      <a:pPr algn="ctr"/>
                      <a:r>
                        <a:rPr lang="pt-BR" dirty="0"/>
                        <a:t>TREINAMENTO</a:t>
                      </a:r>
                    </a:p>
                  </a:txBody>
                  <a:tcPr>
                    <a:solidFill>
                      <a:srgbClr val="002060"/>
                    </a:solidFill>
                  </a:tcPr>
                </a:tc>
                <a:tc>
                  <a:txBody>
                    <a:bodyPr/>
                    <a:lstStyle/>
                    <a:p>
                      <a:pPr algn="ctr"/>
                      <a:r>
                        <a:rPr lang="pt-BR" dirty="0"/>
                        <a:t>TESTE</a:t>
                      </a:r>
                    </a:p>
                  </a:txBody>
                  <a:tcPr>
                    <a:solidFill>
                      <a:srgbClr val="002060"/>
                    </a:solidFill>
                  </a:tcPr>
                </a:tc>
                <a:tc>
                  <a:txBody>
                    <a:bodyPr/>
                    <a:lstStyle/>
                    <a:p>
                      <a:pPr algn="ctr"/>
                      <a:r>
                        <a:rPr lang="pt-BR" dirty="0"/>
                        <a:t>TOTAL</a:t>
                      </a:r>
                    </a:p>
                  </a:txBody>
                  <a:tcPr>
                    <a:solidFill>
                      <a:srgbClr val="002060"/>
                    </a:solidFill>
                  </a:tcPr>
                </a:tc>
                <a:extLst>
                  <a:ext uri="{0D108BD9-81ED-4DB2-BD59-A6C34878D82A}">
                    <a16:rowId xmlns:a16="http://schemas.microsoft.com/office/drawing/2014/main" val="4073014996"/>
                  </a:ext>
                </a:extLst>
              </a:tr>
              <a:tr h="370840">
                <a:tc>
                  <a:txBody>
                    <a:bodyPr/>
                    <a:lstStyle/>
                    <a:p>
                      <a:pPr algn="ctr"/>
                      <a:r>
                        <a:rPr lang="pt-BR" dirty="0"/>
                        <a:t>Saudável</a:t>
                      </a:r>
                    </a:p>
                  </a:txBody>
                  <a:tcPr/>
                </a:tc>
                <a:tc>
                  <a:txBody>
                    <a:bodyPr/>
                    <a:lstStyle/>
                    <a:p>
                      <a:pPr algn="ctr"/>
                      <a:r>
                        <a:rPr lang="pt-BR" dirty="0"/>
                        <a:t>1595</a:t>
                      </a:r>
                    </a:p>
                  </a:txBody>
                  <a:tcPr/>
                </a:tc>
                <a:tc>
                  <a:txBody>
                    <a:bodyPr/>
                    <a:lstStyle/>
                    <a:p>
                      <a:pPr algn="ctr"/>
                      <a:r>
                        <a:rPr lang="pt-BR" dirty="0"/>
                        <a:t>405</a:t>
                      </a:r>
                    </a:p>
                  </a:txBody>
                  <a:tcPr/>
                </a:tc>
                <a:tc>
                  <a:txBody>
                    <a:bodyPr/>
                    <a:lstStyle/>
                    <a:p>
                      <a:pPr algn="ctr"/>
                      <a:r>
                        <a:rPr lang="pt-BR" dirty="0"/>
                        <a:t>2000</a:t>
                      </a:r>
                    </a:p>
                  </a:txBody>
                  <a:tcPr/>
                </a:tc>
                <a:extLst>
                  <a:ext uri="{0D108BD9-81ED-4DB2-BD59-A6C34878D82A}">
                    <a16:rowId xmlns:a16="http://schemas.microsoft.com/office/drawing/2014/main" val="1923770528"/>
                  </a:ext>
                </a:extLst>
              </a:tr>
              <a:tr h="370840">
                <a:tc>
                  <a:txBody>
                    <a:bodyPr/>
                    <a:lstStyle/>
                    <a:p>
                      <a:pPr algn="ctr"/>
                      <a:r>
                        <a:rPr lang="pt-BR" dirty="0"/>
                        <a:t>Glioma</a:t>
                      </a:r>
                    </a:p>
                  </a:txBody>
                  <a:tcPr/>
                </a:tc>
                <a:tc>
                  <a:txBody>
                    <a:bodyPr/>
                    <a:lstStyle/>
                    <a:p>
                      <a:pPr algn="ctr"/>
                      <a:r>
                        <a:rPr lang="pt-BR" dirty="0"/>
                        <a:t>1321</a:t>
                      </a:r>
                    </a:p>
                  </a:txBody>
                  <a:tcPr/>
                </a:tc>
                <a:tc>
                  <a:txBody>
                    <a:bodyPr/>
                    <a:lstStyle/>
                    <a:p>
                      <a:pPr algn="ctr"/>
                      <a:r>
                        <a:rPr lang="pt-BR" dirty="0"/>
                        <a:t>300</a:t>
                      </a:r>
                    </a:p>
                  </a:txBody>
                  <a:tcPr/>
                </a:tc>
                <a:tc>
                  <a:txBody>
                    <a:bodyPr/>
                    <a:lstStyle/>
                    <a:p>
                      <a:pPr algn="ctr"/>
                      <a:r>
                        <a:rPr lang="pt-BR" dirty="0"/>
                        <a:t>1621</a:t>
                      </a:r>
                    </a:p>
                  </a:txBody>
                  <a:tcPr/>
                </a:tc>
                <a:extLst>
                  <a:ext uri="{0D108BD9-81ED-4DB2-BD59-A6C34878D82A}">
                    <a16:rowId xmlns:a16="http://schemas.microsoft.com/office/drawing/2014/main" val="435357731"/>
                  </a:ext>
                </a:extLst>
              </a:tr>
              <a:tr h="370840">
                <a:tc>
                  <a:txBody>
                    <a:bodyPr/>
                    <a:lstStyle/>
                    <a:p>
                      <a:pPr algn="ctr"/>
                      <a:r>
                        <a:rPr lang="pt-BR" dirty="0" err="1"/>
                        <a:t>Meningioma</a:t>
                      </a:r>
                      <a:endParaRPr lang="pt-BR" dirty="0"/>
                    </a:p>
                  </a:txBody>
                  <a:tcPr/>
                </a:tc>
                <a:tc>
                  <a:txBody>
                    <a:bodyPr/>
                    <a:lstStyle/>
                    <a:p>
                      <a:pPr algn="ctr"/>
                      <a:r>
                        <a:rPr lang="pt-BR" dirty="0"/>
                        <a:t>1339</a:t>
                      </a:r>
                    </a:p>
                  </a:txBody>
                  <a:tcPr/>
                </a:tc>
                <a:tc>
                  <a:txBody>
                    <a:bodyPr/>
                    <a:lstStyle/>
                    <a:p>
                      <a:pPr algn="ctr"/>
                      <a:r>
                        <a:rPr lang="pt-BR" dirty="0"/>
                        <a:t>306</a:t>
                      </a:r>
                    </a:p>
                  </a:txBody>
                  <a:tcPr/>
                </a:tc>
                <a:tc>
                  <a:txBody>
                    <a:bodyPr/>
                    <a:lstStyle/>
                    <a:p>
                      <a:pPr algn="ctr"/>
                      <a:r>
                        <a:rPr lang="pt-BR" dirty="0"/>
                        <a:t>1645</a:t>
                      </a:r>
                    </a:p>
                  </a:txBody>
                  <a:tcPr/>
                </a:tc>
                <a:extLst>
                  <a:ext uri="{0D108BD9-81ED-4DB2-BD59-A6C34878D82A}">
                    <a16:rowId xmlns:a16="http://schemas.microsoft.com/office/drawing/2014/main" val="399059891"/>
                  </a:ext>
                </a:extLst>
              </a:tr>
              <a:tr h="370840">
                <a:tc>
                  <a:txBody>
                    <a:bodyPr/>
                    <a:lstStyle/>
                    <a:p>
                      <a:pPr algn="ctr"/>
                      <a:r>
                        <a:rPr lang="pt-BR" dirty="0"/>
                        <a:t>Pituitário</a:t>
                      </a:r>
                    </a:p>
                  </a:txBody>
                  <a:tcPr/>
                </a:tc>
                <a:tc>
                  <a:txBody>
                    <a:bodyPr/>
                    <a:lstStyle/>
                    <a:p>
                      <a:pPr algn="ctr"/>
                      <a:r>
                        <a:rPr lang="pt-BR" dirty="0"/>
                        <a:t>1457</a:t>
                      </a:r>
                    </a:p>
                  </a:txBody>
                  <a:tcPr/>
                </a:tc>
                <a:tc>
                  <a:txBody>
                    <a:bodyPr/>
                    <a:lstStyle/>
                    <a:p>
                      <a:pPr algn="ctr"/>
                      <a:r>
                        <a:rPr lang="pt-BR" dirty="0"/>
                        <a:t>300</a:t>
                      </a:r>
                    </a:p>
                  </a:txBody>
                  <a:tcPr/>
                </a:tc>
                <a:tc>
                  <a:txBody>
                    <a:bodyPr/>
                    <a:lstStyle/>
                    <a:p>
                      <a:pPr algn="ctr"/>
                      <a:r>
                        <a:rPr lang="pt-BR" dirty="0"/>
                        <a:t>1757</a:t>
                      </a:r>
                    </a:p>
                  </a:txBody>
                  <a:tcPr/>
                </a:tc>
                <a:extLst>
                  <a:ext uri="{0D108BD9-81ED-4DB2-BD59-A6C34878D82A}">
                    <a16:rowId xmlns:a16="http://schemas.microsoft.com/office/drawing/2014/main" val="528619143"/>
                  </a:ext>
                </a:extLst>
              </a:tr>
              <a:tr h="370840">
                <a:tc>
                  <a:txBody>
                    <a:bodyPr/>
                    <a:lstStyle/>
                    <a:p>
                      <a:pPr algn="ctr"/>
                      <a:r>
                        <a:rPr lang="pt-BR" b="1" dirty="0"/>
                        <a:t>Total</a:t>
                      </a:r>
                    </a:p>
                  </a:txBody>
                  <a:tcPr/>
                </a:tc>
                <a:tc>
                  <a:txBody>
                    <a:bodyPr/>
                    <a:lstStyle/>
                    <a:p>
                      <a:pPr algn="ctr"/>
                      <a:r>
                        <a:rPr lang="pt-BR" b="1" dirty="0"/>
                        <a:t>5712  (~80%)</a:t>
                      </a:r>
                    </a:p>
                  </a:txBody>
                  <a:tcPr/>
                </a:tc>
                <a:tc>
                  <a:txBody>
                    <a:bodyPr/>
                    <a:lstStyle/>
                    <a:p>
                      <a:pPr algn="ctr"/>
                      <a:r>
                        <a:rPr lang="pt-BR" b="1" dirty="0"/>
                        <a:t>1311 (~20%)</a:t>
                      </a:r>
                    </a:p>
                  </a:txBody>
                  <a:tcPr/>
                </a:tc>
                <a:tc>
                  <a:txBody>
                    <a:bodyPr/>
                    <a:lstStyle/>
                    <a:p>
                      <a:pPr algn="ctr"/>
                      <a:r>
                        <a:rPr lang="pt-BR" b="1" dirty="0"/>
                        <a:t>7023</a:t>
                      </a:r>
                    </a:p>
                  </a:txBody>
                  <a:tcPr/>
                </a:tc>
                <a:extLst>
                  <a:ext uri="{0D108BD9-81ED-4DB2-BD59-A6C34878D82A}">
                    <a16:rowId xmlns:a16="http://schemas.microsoft.com/office/drawing/2014/main" val="3065104655"/>
                  </a:ext>
                </a:extLst>
              </a:tr>
            </a:tbl>
          </a:graphicData>
        </a:graphic>
      </p:graphicFrame>
      <p:sp>
        <p:nvSpPr>
          <p:cNvPr id="15" name="CaixaDeTexto 14">
            <a:extLst>
              <a:ext uri="{FF2B5EF4-FFF2-40B4-BE49-F238E27FC236}">
                <a16:creationId xmlns:a16="http://schemas.microsoft.com/office/drawing/2014/main" id="{FEA06CB6-9390-AB50-AC00-B3D62B9F54EA}"/>
              </a:ext>
            </a:extLst>
          </p:cNvPr>
          <p:cNvSpPr txBox="1"/>
          <p:nvPr/>
        </p:nvSpPr>
        <p:spPr>
          <a:xfrm>
            <a:off x="6491974" y="1226013"/>
            <a:ext cx="4570499" cy="1015663"/>
          </a:xfrm>
          <a:prstGeom prst="rect">
            <a:avLst/>
          </a:prstGeom>
          <a:noFill/>
        </p:spPr>
        <p:txBody>
          <a:bodyPr wrap="square" rtlCol="0">
            <a:spAutoFit/>
          </a:bodyPr>
          <a:lstStyle/>
          <a:p>
            <a:r>
              <a:rPr lang="pt-BR" sz="2000" dirty="0"/>
              <a:t>Utilizou-se do </a:t>
            </a:r>
            <a:r>
              <a:rPr lang="pt-BR" sz="2000" dirty="0" err="1"/>
              <a:t>dataset</a:t>
            </a:r>
            <a:r>
              <a:rPr lang="pt-BR" sz="2000" dirty="0"/>
              <a:t> público da </a:t>
            </a:r>
            <a:r>
              <a:rPr lang="pt-BR" sz="2000" dirty="0" err="1"/>
              <a:t>Kaggle</a:t>
            </a:r>
            <a:r>
              <a:rPr lang="pt-BR" sz="2000" dirty="0"/>
              <a:t> </a:t>
            </a:r>
            <a:r>
              <a:rPr lang="pt-BR" sz="2000" b="1" i="1" dirty="0" err="1"/>
              <a:t>Brain</a:t>
            </a:r>
            <a:r>
              <a:rPr lang="pt-BR" sz="2000" b="1" i="1" dirty="0"/>
              <a:t> Tumor MRI </a:t>
            </a:r>
            <a:r>
              <a:rPr lang="pt-BR" sz="2000" b="1" i="1" dirty="0" err="1"/>
              <a:t>Dataset</a:t>
            </a:r>
            <a:r>
              <a:rPr lang="pt-BR" sz="2000" dirty="0"/>
              <a:t> desenvolvido por </a:t>
            </a:r>
            <a:r>
              <a:rPr lang="pt-BR" sz="2000" dirty="0" err="1"/>
              <a:t>Masoud</a:t>
            </a:r>
            <a:r>
              <a:rPr lang="pt-BR" sz="2000" dirty="0"/>
              <a:t> </a:t>
            </a:r>
            <a:r>
              <a:rPr lang="pt-BR" sz="2000" dirty="0" err="1"/>
              <a:t>Nickparvar</a:t>
            </a:r>
            <a:r>
              <a:rPr lang="pt-BR" sz="2000" dirty="0"/>
              <a:t> em 2021</a:t>
            </a:r>
          </a:p>
        </p:txBody>
      </p:sp>
      <p:pic>
        <p:nvPicPr>
          <p:cNvPr id="17" name="Imagem 16">
            <a:extLst>
              <a:ext uri="{FF2B5EF4-FFF2-40B4-BE49-F238E27FC236}">
                <a16:creationId xmlns:a16="http://schemas.microsoft.com/office/drawing/2014/main" id="{39A51013-4582-F76F-0111-86053C1F7D15}"/>
              </a:ext>
            </a:extLst>
          </p:cNvPr>
          <p:cNvPicPr>
            <a:picLocks noChangeAspect="1"/>
          </p:cNvPicPr>
          <p:nvPr/>
        </p:nvPicPr>
        <p:blipFill>
          <a:blip r:embed="rId4"/>
          <a:stretch>
            <a:fillRect/>
          </a:stretch>
        </p:blipFill>
        <p:spPr>
          <a:xfrm>
            <a:off x="-2276946" y="0"/>
            <a:ext cx="8632679" cy="3931920"/>
          </a:xfrm>
          <a:prstGeom prst="rect">
            <a:avLst/>
          </a:prstGeom>
        </p:spPr>
      </p:pic>
      <p:pic>
        <p:nvPicPr>
          <p:cNvPr id="19" name="Imagem 18">
            <a:extLst>
              <a:ext uri="{FF2B5EF4-FFF2-40B4-BE49-F238E27FC236}">
                <a16:creationId xmlns:a16="http://schemas.microsoft.com/office/drawing/2014/main" id="{5E378FA9-D1B2-C0B0-FE46-3ACC1C9D735F}"/>
              </a:ext>
            </a:extLst>
          </p:cNvPr>
          <p:cNvPicPr>
            <a:picLocks noChangeAspect="1"/>
          </p:cNvPicPr>
          <p:nvPr/>
        </p:nvPicPr>
        <p:blipFill>
          <a:blip r:embed="rId5"/>
          <a:stretch>
            <a:fillRect/>
          </a:stretch>
        </p:blipFill>
        <p:spPr>
          <a:xfrm>
            <a:off x="-2317077" y="0"/>
            <a:ext cx="8644183" cy="3931920"/>
          </a:xfrm>
          <a:prstGeom prst="rect">
            <a:avLst/>
          </a:prstGeom>
        </p:spPr>
      </p:pic>
    </p:spTree>
    <p:extLst>
      <p:ext uri="{BB962C8B-B14F-4D97-AF65-F5344CB8AC3E}">
        <p14:creationId xmlns:p14="http://schemas.microsoft.com/office/powerpoint/2010/main" val="1033739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86D2CA12-6A6F-BB7B-0D80-305AC8789EA1}"/>
              </a:ext>
            </a:extLst>
          </p:cNvPr>
          <p:cNvSpPr txBox="1"/>
          <p:nvPr/>
        </p:nvSpPr>
        <p:spPr>
          <a:xfrm>
            <a:off x="740780" y="305350"/>
            <a:ext cx="5355220" cy="630942"/>
          </a:xfrm>
          <a:prstGeom prst="rect">
            <a:avLst/>
          </a:prstGeom>
          <a:noFill/>
        </p:spPr>
        <p:txBody>
          <a:bodyPr wrap="square" rtlCol="0">
            <a:spAutoFit/>
          </a:bodyPr>
          <a:lstStyle/>
          <a:p>
            <a:r>
              <a:rPr lang="pt-BR" sz="3500" b="1" dirty="0">
                <a:solidFill>
                  <a:srgbClr val="002060"/>
                </a:solidFill>
                <a:latin typeface="Californian FB" panose="0207040306080B030204" pitchFamily="18" charset="0"/>
              </a:rPr>
              <a:t>PRÉ-PROCESSAMENTO</a:t>
            </a:r>
          </a:p>
        </p:txBody>
      </p:sp>
      <p:sp>
        <p:nvSpPr>
          <p:cNvPr id="5" name="Retângulo 4">
            <a:extLst>
              <a:ext uri="{FF2B5EF4-FFF2-40B4-BE49-F238E27FC236}">
                <a16:creationId xmlns:a16="http://schemas.microsoft.com/office/drawing/2014/main" id="{6241822E-06AF-70B0-8103-E65A4B7D849D}"/>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pic>
        <p:nvPicPr>
          <p:cNvPr id="7" name="Imagem 6">
            <a:extLst>
              <a:ext uri="{FF2B5EF4-FFF2-40B4-BE49-F238E27FC236}">
                <a16:creationId xmlns:a16="http://schemas.microsoft.com/office/drawing/2014/main" id="{7413195A-2975-A601-6E42-47B55899F783}"/>
              </a:ext>
            </a:extLst>
          </p:cNvPr>
          <p:cNvPicPr>
            <a:picLocks noChangeAspect="1"/>
          </p:cNvPicPr>
          <p:nvPr/>
        </p:nvPicPr>
        <p:blipFill>
          <a:blip r:embed="rId3"/>
          <a:srcRect l="14848" t="345" r="-14848" b="-345"/>
          <a:stretch>
            <a:fillRect/>
          </a:stretch>
        </p:blipFill>
        <p:spPr>
          <a:xfrm>
            <a:off x="6816377" y="-165502"/>
            <a:ext cx="8161264" cy="7378461"/>
          </a:xfrm>
          <a:prstGeom prst="ellipse">
            <a:avLst/>
          </a:prstGeom>
        </p:spPr>
      </p:pic>
      <p:sp>
        <p:nvSpPr>
          <p:cNvPr id="8" name="CaixaDeTexto 7">
            <a:extLst>
              <a:ext uri="{FF2B5EF4-FFF2-40B4-BE49-F238E27FC236}">
                <a16:creationId xmlns:a16="http://schemas.microsoft.com/office/drawing/2014/main" id="{6E5FDB34-7364-A0FC-A223-6F31242641EF}"/>
              </a:ext>
            </a:extLst>
          </p:cNvPr>
          <p:cNvSpPr txBox="1"/>
          <p:nvPr/>
        </p:nvSpPr>
        <p:spPr>
          <a:xfrm>
            <a:off x="1009361" y="1705451"/>
            <a:ext cx="5807016" cy="3447098"/>
          </a:xfrm>
          <a:prstGeom prst="rect">
            <a:avLst/>
          </a:prstGeom>
          <a:noFill/>
        </p:spPr>
        <p:txBody>
          <a:bodyPr wrap="square" rtlCol="0">
            <a:spAutoFit/>
          </a:bodyPr>
          <a:lstStyle/>
          <a:p>
            <a:pPr marL="285750" indent="-285750">
              <a:buFont typeface="Arial" panose="020B0604020202020204" pitchFamily="34" charset="0"/>
              <a:buChar char="•"/>
            </a:pPr>
            <a:r>
              <a:rPr lang="pt-BR" sz="2000" dirty="0"/>
              <a:t>Recorte focado da região encefálica</a:t>
            </a:r>
          </a:p>
          <a:p>
            <a:pPr marL="285750" indent="-285750">
              <a:buFont typeface="Arial" panose="020B0604020202020204" pitchFamily="34" charset="0"/>
              <a:buChar char="•"/>
            </a:pPr>
            <a:endParaRPr lang="pt-BR" sz="2000" dirty="0"/>
          </a:p>
          <a:p>
            <a:pPr marL="285750" indent="-285750">
              <a:buFont typeface="Arial" panose="020B0604020202020204" pitchFamily="34" charset="0"/>
              <a:buChar char="•"/>
            </a:pPr>
            <a:r>
              <a:rPr lang="pt-BR" sz="2000" dirty="0"/>
              <a:t>Redimensionamento das imagens para 224x224 pixels </a:t>
            </a:r>
          </a:p>
          <a:p>
            <a:pPr marL="285750" indent="-285750">
              <a:buFont typeface="Arial" panose="020B0604020202020204" pitchFamily="34" charset="0"/>
              <a:buChar char="•"/>
            </a:pPr>
            <a:endParaRPr lang="pt-BR" sz="2000" dirty="0"/>
          </a:p>
          <a:p>
            <a:pPr marL="285750" indent="-285750">
              <a:buFont typeface="Arial" panose="020B0604020202020204" pitchFamily="34" charset="0"/>
              <a:buChar char="•"/>
            </a:pPr>
            <a:r>
              <a:rPr lang="pt-BR" sz="2000" dirty="0"/>
              <a:t>Aplicação do CLAHE em escala de cinza</a:t>
            </a:r>
          </a:p>
          <a:p>
            <a:pPr marL="285750" indent="-285750">
              <a:buFont typeface="Arial" panose="020B0604020202020204" pitchFamily="34" charset="0"/>
              <a:buChar char="•"/>
            </a:pPr>
            <a:endParaRPr lang="pt-BR" sz="2000" dirty="0"/>
          </a:p>
          <a:p>
            <a:pPr marL="285750" indent="-285750">
              <a:buFont typeface="Arial" panose="020B0604020202020204" pitchFamily="34" charset="0"/>
              <a:buChar char="•"/>
            </a:pPr>
            <a:r>
              <a:rPr lang="pt-BR" sz="2000" dirty="0"/>
              <a:t>Normalização por </a:t>
            </a:r>
            <a:r>
              <a:rPr lang="pt-BR" sz="2000" i="1" dirty="0"/>
              <a:t>z-score</a:t>
            </a:r>
          </a:p>
          <a:p>
            <a:pPr marL="285750" indent="-285750">
              <a:buFont typeface="Arial" panose="020B0604020202020204" pitchFamily="34" charset="0"/>
              <a:buChar char="•"/>
            </a:pPr>
            <a:endParaRPr lang="pt-BR" sz="2000" i="1" dirty="0"/>
          </a:p>
          <a:p>
            <a:pPr marL="285750" indent="-285750">
              <a:buFont typeface="Arial" panose="020B0604020202020204" pitchFamily="34" charset="0"/>
              <a:buChar char="•"/>
            </a:pPr>
            <a:r>
              <a:rPr lang="pt-BR" sz="2000" i="1" dirty="0"/>
              <a:t>Data </a:t>
            </a:r>
            <a:r>
              <a:rPr lang="pt-BR" sz="2000" i="1" dirty="0" err="1"/>
              <a:t>Augmentation</a:t>
            </a:r>
            <a:endParaRPr lang="pt-BR" sz="2000" i="1" dirty="0"/>
          </a:p>
          <a:p>
            <a:pPr marL="285750" indent="-285750">
              <a:buFont typeface="Arial" panose="020B0604020202020204" pitchFamily="34" charset="0"/>
              <a:buChar char="•"/>
            </a:pPr>
            <a:endParaRPr lang="pt-BR" dirty="0"/>
          </a:p>
        </p:txBody>
      </p:sp>
    </p:spTree>
    <p:extLst>
      <p:ext uri="{BB962C8B-B14F-4D97-AF65-F5344CB8AC3E}">
        <p14:creationId xmlns:p14="http://schemas.microsoft.com/office/powerpoint/2010/main" val="1768600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4BECC4-DD5A-5A62-CBF7-6976F0FD352A}"/>
            </a:ext>
          </a:extLst>
        </p:cNvPr>
        <p:cNvGrpSpPr/>
        <p:nvPr/>
      </p:nvGrpSpPr>
      <p:grpSpPr>
        <a:xfrm>
          <a:off x="0" y="0"/>
          <a:ext cx="0" cy="0"/>
          <a:chOff x="0" y="0"/>
          <a:chExt cx="0" cy="0"/>
        </a:xfrm>
      </p:grpSpPr>
      <p:sp>
        <p:nvSpPr>
          <p:cNvPr id="4" name="CaixaDeTexto 3">
            <a:extLst>
              <a:ext uri="{FF2B5EF4-FFF2-40B4-BE49-F238E27FC236}">
                <a16:creationId xmlns:a16="http://schemas.microsoft.com/office/drawing/2014/main" id="{B96CD48C-05C8-ABD3-1967-B6A69A38E3A6}"/>
              </a:ext>
            </a:extLst>
          </p:cNvPr>
          <p:cNvSpPr txBox="1"/>
          <p:nvPr/>
        </p:nvSpPr>
        <p:spPr>
          <a:xfrm>
            <a:off x="740782" y="305350"/>
            <a:ext cx="5360757" cy="630942"/>
          </a:xfrm>
          <a:prstGeom prst="rect">
            <a:avLst/>
          </a:prstGeom>
          <a:noFill/>
        </p:spPr>
        <p:txBody>
          <a:bodyPr wrap="square" rtlCol="0">
            <a:spAutoFit/>
          </a:bodyPr>
          <a:lstStyle/>
          <a:p>
            <a:r>
              <a:rPr lang="pt-BR" sz="3500" b="1" dirty="0">
                <a:solidFill>
                  <a:srgbClr val="002060"/>
                </a:solidFill>
                <a:latin typeface="Californian FB" panose="0207040306080B030204" pitchFamily="18" charset="0"/>
              </a:rPr>
              <a:t>PRÉ-PROCESSAMENTO</a:t>
            </a:r>
          </a:p>
        </p:txBody>
      </p:sp>
      <p:sp>
        <p:nvSpPr>
          <p:cNvPr id="5" name="Retângulo 4">
            <a:extLst>
              <a:ext uri="{FF2B5EF4-FFF2-40B4-BE49-F238E27FC236}">
                <a16:creationId xmlns:a16="http://schemas.microsoft.com/office/drawing/2014/main" id="{11D51E9D-A104-62E9-228B-7EB7E151A403}"/>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sp>
        <p:nvSpPr>
          <p:cNvPr id="2" name="Retângulo 1">
            <a:extLst>
              <a:ext uri="{FF2B5EF4-FFF2-40B4-BE49-F238E27FC236}">
                <a16:creationId xmlns:a16="http://schemas.microsoft.com/office/drawing/2014/main" id="{F9524F12-A8B8-86B7-2F21-70AA6FB052E8}"/>
              </a:ext>
            </a:extLst>
          </p:cNvPr>
          <p:cNvSpPr/>
          <p:nvPr/>
        </p:nvSpPr>
        <p:spPr>
          <a:xfrm>
            <a:off x="11704320" y="-63608"/>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CaixaDeTexto 2">
            <a:extLst>
              <a:ext uri="{FF2B5EF4-FFF2-40B4-BE49-F238E27FC236}">
                <a16:creationId xmlns:a16="http://schemas.microsoft.com/office/drawing/2014/main" id="{22704D00-257C-D29D-E597-33FA58D93F61}"/>
              </a:ext>
            </a:extLst>
          </p:cNvPr>
          <p:cNvSpPr txBox="1"/>
          <p:nvPr/>
        </p:nvSpPr>
        <p:spPr>
          <a:xfrm>
            <a:off x="487680" y="1388059"/>
            <a:ext cx="5605549" cy="477054"/>
          </a:xfrm>
          <a:prstGeom prst="rect">
            <a:avLst/>
          </a:prstGeom>
          <a:noFill/>
        </p:spPr>
        <p:txBody>
          <a:bodyPr wrap="square" rtlCol="0">
            <a:spAutoFit/>
          </a:bodyPr>
          <a:lstStyle/>
          <a:p>
            <a:pPr algn="ctr"/>
            <a:r>
              <a:rPr lang="pt-BR" sz="2500" b="1" dirty="0">
                <a:solidFill>
                  <a:srgbClr val="002060"/>
                </a:solidFill>
              </a:rPr>
              <a:t>ANTES</a:t>
            </a:r>
          </a:p>
        </p:txBody>
      </p:sp>
      <p:sp>
        <p:nvSpPr>
          <p:cNvPr id="6" name="CaixaDeTexto 5">
            <a:extLst>
              <a:ext uri="{FF2B5EF4-FFF2-40B4-BE49-F238E27FC236}">
                <a16:creationId xmlns:a16="http://schemas.microsoft.com/office/drawing/2014/main" id="{10E36C70-C270-6E26-C135-72AC08A39A97}"/>
              </a:ext>
            </a:extLst>
          </p:cNvPr>
          <p:cNvSpPr txBox="1"/>
          <p:nvPr/>
        </p:nvSpPr>
        <p:spPr>
          <a:xfrm>
            <a:off x="6093229" y="1388059"/>
            <a:ext cx="5611091" cy="477054"/>
          </a:xfrm>
          <a:prstGeom prst="rect">
            <a:avLst/>
          </a:prstGeom>
          <a:noFill/>
        </p:spPr>
        <p:txBody>
          <a:bodyPr wrap="square" rtlCol="0">
            <a:spAutoFit/>
          </a:bodyPr>
          <a:lstStyle/>
          <a:p>
            <a:pPr algn="ctr"/>
            <a:r>
              <a:rPr lang="pt-BR" sz="2500" b="1" dirty="0">
                <a:solidFill>
                  <a:srgbClr val="002060"/>
                </a:solidFill>
              </a:rPr>
              <a:t>DEPOIS</a:t>
            </a:r>
          </a:p>
        </p:txBody>
      </p:sp>
      <p:sp>
        <p:nvSpPr>
          <p:cNvPr id="9" name="Seta: para a Direita 8">
            <a:extLst>
              <a:ext uri="{FF2B5EF4-FFF2-40B4-BE49-F238E27FC236}">
                <a16:creationId xmlns:a16="http://schemas.microsoft.com/office/drawing/2014/main" id="{3D3A4C65-6906-FB02-8000-588D7231E31B}"/>
              </a:ext>
            </a:extLst>
          </p:cNvPr>
          <p:cNvSpPr/>
          <p:nvPr/>
        </p:nvSpPr>
        <p:spPr>
          <a:xfrm>
            <a:off x="5440644" y="3627863"/>
            <a:ext cx="1307940" cy="1238492"/>
          </a:xfrm>
          <a:prstGeom prst="rightArrow">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11" name="Conector reto 10">
            <a:extLst>
              <a:ext uri="{FF2B5EF4-FFF2-40B4-BE49-F238E27FC236}">
                <a16:creationId xmlns:a16="http://schemas.microsoft.com/office/drawing/2014/main" id="{B9C417BA-BBBB-C7F9-2724-01129E5B8D5A}"/>
              </a:ext>
            </a:extLst>
          </p:cNvPr>
          <p:cNvCxnSpPr/>
          <p:nvPr/>
        </p:nvCxnSpPr>
        <p:spPr>
          <a:xfrm>
            <a:off x="484909" y="1866702"/>
            <a:ext cx="11216640" cy="0"/>
          </a:xfrm>
          <a:prstGeom prst="line">
            <a:avLst/>
          </a:prstGeom>
          <a:ln>
            <a:solidFill>
              <a:srgbClr val="002060"/>
            </a:solidFill>
          </a:ln>
        </p:spPr>
        <p:style>
          <a:lnRef idx="3">
            <a:schemeClr val="accent1"/>
          </a:lnRef>
          <a:fillRef idx="0">
            <a:schemeClr val="accent1"/>
          </a:fillRef>
          <a:effectRef idx="2">
            <a:schemeClr val="accent1"/>
          </a:effectRef>
          <a:fontRef idx="minor">
            <a:schemeClr val="tx1"/>
          </a:fontRef>
        </p:style>
      </p:cxnSp>
      <p:cxnSp>
        <p:nvCxnSpPr>
          <p:cNvPr id="13" name="Conector reto 12">
            <a:extLst>
              <a:ext uri="{FF2B5EF4-FFF2-40B4-BE49-F238E27FC236}">
                <a16:creationId xmlns:a16="http://schemas.microsoft.com/office/drawing/2014/main" id="{5D300E82-3960-BF61-1B76-110F6108D4A4}"/>
              </a:ext>
            </a:extLst>
          </p:cNvPr>
          <p:cNvCxnSpPr>
            <a:cxnSpLocks/>
          </p:cNvCxnSpPr>
          <p:nvPr/>
        </p:nvCxnSpPr>
        <p:spPr>
          <a:xfrm>
            <a:off x="6093229" y="1238491"/>
            <a:ext cx="0" cy="626622"/>
          </a:xfrm>
          <a:prstGeom prst="line">
            <a:avLst/>
          </a:prstGeom>
          <a:ln>
            <a:solidFill>
              <a:srgbClr val="002060"/>
            </a:solidFill>
          </a:ln>
        </p:spPr>
        <p:style>
          <a:lnRef idx="3">
            <a:schemeClr val="accent1"/>
          </a:lnRef>
          <a:fillRef idx="0">
            <a:schemeClr val="accent1"/>
          </a:fillRef>
          <a:effectRef idx="2">
            <a:schemeClr val="accent1"/>
          </a:effectRef>
          <a:fontRef idx="minor">
            <a:schemeClr val="tx1"/>
          </a:fontRef>
        </p:style>
      </p:cxnSp>
      <p:pic>
        <p:nvPicPr>
          <p:cNvPr id="15" name="Imagem 14" descr="Foto preta e branca de rosto de animal&#10;&#10;O conteúdo gerado por IA pode estar incorreto.">
            <a:extLst>
              <a:ext uri="{FF2B5EF4-FFF2-40B4-BE49-F238E27FC236}">
                <a16:creationId xmlns:a16="http://schemas.microsoft.com/office/drawing/2014/main" id="{65042E59-B6A3-21D3-3E4C-34178D6B40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2231" y="2628996"/>
            <a:ext cx="3316446" cy="3316446"/>
          </a:xfrm>
          <a:prstGeom prst="rect">
            <a:avLst/>
          </a:prstGeom>
        </p:spPr>
      </p:pic>
      <p:pic>
        <p:nvPicPr>
          <p:cNvPr id="17" name="Imagem 16" descr="Foto em preto e branco de crustáceo&#10;&#10;O conteúdo gerado por IA pode estar incorreto.">
            <a:extLst>
              <a:ext uri="{FF2B5EF4-FFF2-40B4-BE49-F238E27FC236}">
                <a16:creationId xmlns:a16="http://schemas.microsoft.com/office/drawing/2014/main" id="{581657AF-D622-6496-C458-C99D619FBA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0551" y="2599864"/>
            <a:ext cx="3316446" cy="3316446"/>
          </a:xfrm>
          <a:prstGeom prst="rect">
            <a:avLst/>
          </a:prstGeom>
        </p:spPr>
      </p:pic>
    </p:spTree>
    <p:extLst>
      <p:ext uri="{BB962C8B-B14F-4D97-AF65-F5344CB8AC3E}">
        <p14:creationId xmlns:p14="http://schemas.microsoft.com/office/powerpoint/2010/main" val="2706181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ângulo 3">
            <a:extLst>
              <a:ext uri="{FF2B5EF4-FFF2-40B4-BE49-F238E27FC236}">
                <a16:creationId xmlns:a16="http://schemas.microsoft.com/office/drawing/2014/main" id="{8F7EF174-4B96-4BCB-91B1-3E8D13CA727A}"/>
              </a:ext>
            </a:extLst>
          </p:cNvPr>
          <p:cNvSpPr/>
          <p:nvPr/>
        </p:nvSpPr>
        <p:spPr>
          <a:xfrm>
            <a:off x="320041" y="-47706"/>
            <a:ext cx="167639" cy="6953412"/>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a:p>
            <a:pPr algn="ctr"/>
            <a:endParaRPr lang="pt-BR" dirty="0"/>
          </a:p>
        </p:txBody>
      </p:sp>
      <p:sp>
        <p:nvSpPr>
          <p:cNvPr id="5" name="CaixaDeTexto 4">
            <a:extLst>
              <a:ext uri="{FF2B5EF4-FFF2-40B4-BE49-F238E27FC236}">
                <a16:creationId xmlns:a16="http://schemas.microsoft.com/office/drawing/2014/main" id="{A701EEB2-A039-6E0A-3A88-C079712274C8}"/>
              </a:ext>
            </a:extLst>
          </p:cNvPr>
          <p:cNvSpPr txBox="1"/>
          <p:nvPr/>
        </p:nvSpPr>
        <p:spPr>
          <a:xfrm>
            <a:off x="787078" y="305350"/>
            <a:ext cx="5308921" cy="630942"/>
          </a:xfrm>
          <a:prstGeom prst="rect">
            <a:avLst/>
          </a:prstGeom>
          <a:noFill/>
        </p:spPr>
        <p:txBody>
          <a:bodyPr wrap="square" rtlCol="0">
            <a:spAutoFit/>
          </a:bodyPr>
          <a:lstStyle/>
          <a:p>
            <a:r>
              <a:rPr lang="pt-BR" sz="3500" b="1" dirty="0">
                <a:solidFill>
                  <a:srgbClr val="002060"/>
                </a:solidFill>
                <a:latin typeface="Californian FB" panose="0207040306080B030204" pitchFamily="18" charset="0"/>
              </a:rPr>
              <a:t>TREINAMENTO</a:t>
            </a:r>
          </a:p>
        </p:txBody>
      </p:sp>
      <p:pic>
        <p:nvPicPr>
          <p:cNvPr id="7" name="Imagem 6">
            <a:extLst>
              <a:ext uri="{FF2B5EF4-FFF2-40B4-BE49-F238E27FC236}">
                <a16:creationId xmlns:a16="http://schemas.microsoft.com/office/drawing/2014/main" id="{F20DB613-7727-729A-59DC-93501544B5AB}"/>
              </a:ext>
            </a:extLst>
          </p:cNvPr>
          <p:cNvPicPr>
            <a:picLocks noChangeAspect="1"/>
          </p:cNvPicPr>
          <p:nvPr/>
        </p:nvPicPr>
        <p:blipFill>
          <a:blip r:embed="rId3"/>
          <a:stretch>
            <a:fillRect/>
          </a:stretch>
        </p:blipFill>
        <p:spPr>
          <a:xfrm>
            <a:off x="5983556" y="620821"/>
            <a:ext cx="6023249" cy="2621166"/>
          </a:xfrm>
          <a:prstGeom prst="rect">
            <a:avLst/>
          </a:prstGeom>
        </p:spPr>
      </p:pic>
      <mc:AlternateContent xmlns:mc="http://schemas.openxmlformats.org/markup-compatibility/2006" xmlns:a14="http://schemas.microsoft.com/office/drawing/2010/main">
        <mc:Choice Requires="a14">
          <p:sp>
            <p:nvSpPr>
              <p:cNvPr id="8" name="CaixaDeTexto 7">
                <a:extLst>
                  <a:ext uri="{FF2B5EF4-FFF2-40B4-BE49-F238E27FC236}">
                    <a16:creationId xmlns:a16="http://schemas.microsoft.com/office/drawing/2014/main" id="{DE9DF0B3-CEC0-D465-59F5-DBD549A6487D}"/>
                  </a:ext>
                </a:extLst>
              </p:cNvPr>
              <p:cNvSpPr txBox="1"/>
              <p:nvPr/>
            </p:nvSpPr>
            <p:spPr>
              <a:xfrm>
                <a:off x="787077" y="1021659"/>
                <a:ext cx="5196479" cy="4345164"/>
              </a:xfrm>
              <a:prstGeom prst="rect">
                <a:avLst/>
              </a:prstGeom>
              <a:noFill/>
            </p:spPr>
            <p:txBody>
              <a:bodyPr wrap="square" rtlCol="0">
                <a:spAutoFit/>
              </a:bodyPr>
              <a:lstStyle/>
              <a:p>
                <a:r>
                  <a:rPr lang="pt-BR" sz="2000" dirty="0"/>
                  <a:t>Para o treinamento do modelo foi utilizado a arquitetura </a:t>
                </a:r>
                <a:r>
                  <a:rPr lang="pt-BR" sz="2000" i="1" dirty="0"/>
                  <a:t>MobileNetV2, </a:t>
                </a:r>
                <a:r>
                  <a:rPr lang="pt-BR" sz="2000" dirty="0" err="1"/>
                  <a:t>pré</a:t>
                </a:r>
                <a:r>
                  <a:rPr lang="pt-BR" sz="2000" dirty="0"/>
                  <a:t>-treinada no </a:t>
                </a:r>
                <a:r>
                  <a:rPr lang="pt-BR" sz="2000" i="1" dirty="0" err="1"/>
                  <a:t>ImageNet</a:t>
                </a:r>
                <a:r>
                  <a:rPr lang="pt-BR" sz="2000" dirty="0"/>
                  <a:t> e na extração de </a:t>
                </a:r>
                <a:r>
                  <a:rPr lang="pt-BR" sz="2000" i="1" dirty="0"/>
                  <a:t>features </a:t>
                </a:r>
                <a:r>
                  <a:rPr lang="pt-BR" sz="2000" dirty="0"/>
                  <a:t>de imagens.</a:t>
                </a:r>
              </a:p>
              <a:p>
                <a:endParaRPr lang="pt-BR" sz="2000" dirty="0"/>
              </a:p>
              <a:p>
                <a:r>
                  <a:rPr lang="pt-BR" sz="2000" dirty="0"/>
                  <a:t>O modelo foi treinado utilizando o otimizador </a:t>
                </a:r>
                <a:r>
                  <a:rPr lang="pt-BR" sz="2000" i="1" dirty="0"/>
                  <a:t>Adam</a:t>
                </a:r>
                <a:r>
                  <a:rPr lang="pt-BR" sz="2000" dirty="0"/>
                  <a:t> e uma taxa de aprendizado inicial de </a:t>
                </a:r>
                <a14:m>
                  <m:oMath xmlns:m="http://schemas.openxmlformats.org/officeDocument/2006/math">
                    <m:r>
                      <a:rPr lang="pt-BR" i="1">
                        <a:latin typeface="Cambria Math" panose="02040503050406030204" pitchFamily="18" charset="0"/>
                      </a:rPr>
                      <m:t>1</m:t>
                    </m:r>
                    <m:r>
                      <a:rPr lang="pt-BR" i="1">
                        <a:latin typeface="Cambria Math" panose="02040503050406030204" pitchFamily="18" charset="0"/>
                      </a:rPr>
                      <m:t>𝑥</m:t>
                    </m:r>
                    <m:sSup>
                      <m:sSupPr>
                        <m:ctrlPr>
                          <a:rPr lang="pt-BR" i="1">
                            <a:latin typeface="Cambria Math" panose="02040503050406030204" pitchFamily="18" charset="0"/>
                          </a:rPr>
                        </m:ctrlPr>
                      </m:sSupPr>
                      <m:e>
                        <m:r>
                          <a:rPr lang="pt-BR" i="1">
                            <a:latin typeface="Cambria Math" panose="02040503050406030204" pitchFamily="18" charset="0"/>
                          </a:rPr>
                          <m:t>10</m:t>
                        </m:r>
                      </m:e>
                      <m:sup>
                        <m:r>
                          <a:rPr lang="pt-BR" i="1">
                            <a:latin typeface="Cambria Math" panose="02040503050406030204" pitchFamily="18" charset="0"/>
                          </a:rPr>
                          <m:t>−4</m:t>
                        </m:r>
                      </m:sup>
                    </m:sSup>
                    <m:r>
                      <a:rPr lang="pt-BR" b="0" i="0" smtClean="0">
                        <a:latin typeface="Cambria Math" panose="02040503050406030204" pitchFamily="18" charset="0"/>
                      </a:rPr>
                      <m:t>.</m:t>
                    </m:r>
                  </m:oMath>
                </a14:m>
                <a:endParaRPr lang="pt-BR" sz="2000" dirty="0"/>
              </a:p>
              <a:p>
                <a:pPr marL="342900" indent="-342900">
                  <a:buFont typeface="Arial" panose="020B0604020202020204" pitchFamily="34" charset="0"/>
                  <a:buChar char="•"/>
                </a:pPr>
                <a:endParaRPr lang="pt-BR" sz="2000" i="1" dirty="0"/>
              </a:p>
              <a:p>
                <a:r>
                  <a:rPr lang="pt-BR" sz="2000" dirty="0"/>
                  <a:t>Os dados destinados ao treinamento foram separados em dois subconjuntos: </a:t>
                </a:r>
              </a:p>
              <a:p>
                <a:pPr marL="342900" indent="-342900">
                  <a:buFont typeface="Arial" panose="020B0604020202020204" pitchFamily="34" charset="0"/>
                  <a:buChar char="•"/>
                </a:pPr>
                <a:r>
                  <a:rPr lang="pt-BR" sz="2000" dirty="0"/>
                  <a:t>Treinamento (80% dos dados)</a:t>
                </a:r>
              </a:p>
              <a:p>
                <a:pPr marL="342900" indent="-342900">
                  <a:buFont typeface="Arial" panose="020B0604020202020204" pitchFamily="34" charset="0"/>
                  <a:buChar char="•"/>
                </a:pPr>
                <a:r>
                  <a:rPr lang="pt-BR" sz="2000" dirty="0"/>
                  <a:t>Validação (20% dos dados)</a:t>
                </a:r>
              </a:p>
              <a:p>
                <a:endParaRPr lang="pt-BR" dirty="0"/>
              </a:p>
            </p:txBody>
          </p:sp>
        </mc:Choice>
        <mc:Fallback xmlns="">
          <p:sp>
            <p:nvSpPr>
              <p:cNvPr id="8" name="CaixaDeTexto 7">
                <a:extLst>
                  <a:ext uri="{FF2B5EF4-FFF2-40B4-BE49-F238E27FC236}">
                    <a16:creationId xmlns:a16="http://schemas.microsoft.com/office/drawing/2014/main" id="{DE9DF0B3-CEC0-D465-59F5-DBD549A6487D}"/>
                  </a:ext>
                </a:extLst>
              </p:cNvPr>
              <p:cNvSpPr txBox="1">
                <a:spLocks noRot="1" noChangeAspect="1" noMove="1" noResize="1" noEditPoints="1" noAdjustHandles="1" noChangeArrowheads="1" noChangeShapeType="1" noTextEdit="1"/>
              </p:cNvSpPr>
              <p:nvPr/>
            </p:nvSpPr>
            <p:spPr>
              <a:xfrm>
                <a:off x="787077" y="1021659"/>
                <a:ext cx="5196479" cy="4345164"/>
              </a:xfrm>
              <a:prstGeom prst="rect">
                <a:avLst/>
              </a:prstGeom>
              <a:blipFill>
                <a:blip r:embed="rId4"/>
                <a:stretch>
                  <a:fillRect l="-1172" t="-843" r="-352"/>
                </a:stretch>
              </a:blipFill>
            </p:spPr>
            <p:txBody>
              <a:bodyPr/>
              <a:lstStyle/>
              <a:p>
                <a:r>
                  <a:rPr lang="pt-BR">
                    <a:noFill/>
                  </a:rPr>
                  <a:t> </a:t>
                </a:r>
              </a:p>
            </p:txBody>
          </p:sp>
        </mc:Fallback>
      </mc:AlternateContent>
      <p:pic>
        <p:nvPicPr>
          <p:cNvPr id="10" name="Imagem 9" descr="Gráfico, Gráfico de superfície&#10;&#10;O conteúdo gerado por IA pode estar incorreto.">
            <a:extLst>
              <a:ext uri="{FF2B5EF4-FFF2-40B4-BE49-F238E27FC236}">
                <a16:creationId xmlns:a16="http://schemas.microsoft.com/office/drawing/2014/main" id="{95C969FF-4D84-539C-C461-6EA5657B06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2309" y="3557458"/>
            <a:ext cx="3765742" cy="2621166"/>
          </a:xfrm>
          <a:prstGeom prst="rect">
            <a:avLst/>
          </a:prstGeom>
        </p:spPr>
      </p:pic>
    </p:spTree>
    <p:extLst>
      <p:ext uri="{BB962C8B-B14F-4D97-AF65-F5344CB8AC3E}">
        <p14:creationId xmlns:p14="http://schemas.microsoft.com/office/powerpoint/2010/main" val="3889783786"/>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1644</TotalTime>
  <Words>4501</Words>
  <Application>Microsoft Office PowerPoint</Application>
  <PresentationFormat>Widescreen</PresentationFormat>
  <Paragraphs>306</Paragraphs>
  <Slides>16</Slides>
  <Notes>16</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16</vt:i4>
      </vt:variant>
    </vt:vector>
  </HeadingPairs>
  <TitlesOfParts>
    <vt:vector size="23" baseType="lpstr">
      <vt:lpstr>Aptos</vt:lpstr>
      <vt:lpstr>Aptos Display</vt:lpstr>
      <vt:lpstr>Arial</vt:lpstr>
      <vt:lpstr>Calibri</vt:lpstr>
      <vt:lpstr>Californian FB</vt:lpstr>
      <vt:lpstr>Cambria Math</vt:lpstr>
      <vt:lpstr>Tema do Office</vt:lpstr>
      <vt:lpstr>Detecção e Diagnóstico Automático de Tumores Cerebrais</vt:lpstr>
      <vt:lpstr>Apresentação do PowerPoint</vt:lpstr>
      <vt:lpstr>Apresentação do PowerPoint</vt:lpstr>
      <vt:lpstr>‘</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João Paulo de Souza Rodrigues</dc:creator>
  <cp:lastModifiedBy>João Paulo de Souza Rodrigues</cp:lastModifiedBy>
  <cp:revision>9</cp:revision>
  <dcterms:created xsi:type="dcterms:W3CDTF">2025-11-25T17:28:41Z</dcterms:created>
  <dcterms:modified xsi:type="dcterms:W3CDTF">2025-11-27T02:16:39Z</dcterms:modified>
</cp:coreProperties>
</file>

<file path=docProps/thumbnail.jpeg>
</file>